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87" r:id="rId4"/>
    <p:sldId id="272" r:id="rId5"/>
    <p:sldId id="267" r:id="rId6"/>
    <p:sldId id="268" r:id="rId7"/>
    <p:sldId id="310" r:id="rId8"/>
    <p:sldId id="284" r:id="rId9"/>
    <p:sldId id="309" r:id="rId10"/>
    <p:sldId id="314" r:id="rId11"/>
    <p:sldId id="315" r:id="rId12"/>
    <p:sldId id="316" r:id="rId13"/>
    <p:sldId id="296" r:id="rId14"/>
    <p:sldId id="297" r:id="rId15"/>
    <p:sldId id="302" r:id="rId16"/>
    <p:sldId id="304" r:id="rId17"/>
    <p:sldId id="305" r:id="rId18"/>
    <p:sldId id="306" r:id="rId19"/>
    <p:sldId id="307" r:id="rId20"/>
    <p:sldId id="308" r:id="rId21"/>
    <p:sldId id="311" r:id="rId22"/>
    <p:sldId id="312" r:id="rId23"/>
    <p:sldId id="313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6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896E-43A3-42EE-840A-2D0C547415B9}" type="datetimeFigureOut">
              <a:rPr lang="nl-NL" smtClean="0"/>
              <a:t>19-6-2015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A143-2AF6-45B8-91EF-53E1E5D60F1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1907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896E-43A3-42EE-840A-2D0C547415B9}" type="datetimeFigureOut">
              <a:rPr lang="nl-NL" smtClean="0"/>
              <a:t>19-6-2015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A143-2AF6-45B8-91EF-53E1E5D60F1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893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896E-43A3-42EE-840A-2D0C547415B9}" type="datetimeFigureOut">
              <a:rPr lang="nl-NL" smtClean="0"/>
              <a:t>19-6-2015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A143-2AF6-45B8-91EF-53E1E5D60F1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550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896E-43A3-42EE-840A-2D0C547415B9}" type="datetimeFigureOut">
              <a:rPr lang="nl-NL" smtClean="0"/>
              <a:t>19-6-2015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A143-2AF6-45B8-91EF-53E1E5D60F1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808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896E-43A3-42EE-840A-2D0C547415B9}" type="datetimeFigureOut">
              <a:rPr lang="nl-NL" smtClean="0"/>
              <a:t>19-6-2015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A143-2AF6-45B8-91EF-53E1E5D60F1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7773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896E-43A3-42EE-840A-2D0C547415B9}" type="datetimeFigureOut">
              <a:rPr lang="nl-NL" smtClean="0"/>
              <a:t>19-6-2015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A143-2AF6-45B8-91EF-53E1E5D60F1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939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896E-43A3-42EE-840A-2D0C547415B9}" type="datetimeFigureOut">
              <a:rPr lang="nl-NL" smtClean="0"/>
              <a:t>19-6-2015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A143-2AF6-45B8-91EF-53E1E5D60F1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6010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896E-43A3-42EE-840A-2D0C547415B9}" type="datetimeFigureOut">
              <a:rPr lang="nl-NL" smtClean="0"/>
              <a:t>19-6-2015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A143-2AF6-45B8-91EF-53E1E5D60F1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417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896E-43A3-42EE-840A-2D0C547415B9}" type="datetimeFigureOut">
              <a:rPr lang="nl-NL" smtClean="0"/>
              <a:t>19-6-2015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A143-2AF6-45B8-91EF-53E1E5D60F1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516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896E-43A3-42EE-840A-2D0C547415B9}" type="datetimeFigureOut">
              <a:rPr lang="nl-NL" smtClean="0"/>
              <a:t>19-6-2015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A143-2AF6-45B8-91EF-53E1E5D60F1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962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896E-43A3-42EE-840A-2D0C547415B9}" type="datetimeFigureOut">
              <a:rPr lang="nl-NL" smtClean="0"/>
              <a:t>19-6-2015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A143-2AF6-45B8-91EF-53E1E5D60F1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906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E896E-43A3-42EE-840A-2D0C547415B9}" type="datetimeFigureOut">
              <a:rPr lang="nl-NL" smtClean="0"/>
              <a:t>19-6-2015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BA143-2AF6-45B8-91EF-53E1E5D60F1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3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8" y="0"/>
            <a:ext cx="5710242" cy="427578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590" y="2553503"/>
            <a:ext cx="6417410" cy="429966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t="20469" r="30611" b="47042"/>
          <a:stretch/>
        </p:blipFill>
        <p:spPr>
          <a:xfrm>
            <a:off x="8535738" y="602862"/>
            <a:ext cx="3528813" cy="186123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1" t="17928" r="13392"/>
          <a:stretch/>
        </p:blipFill>
        <p:spPr>
          <a:xfrm>
            <a:off x="6281109" y="91381"/>
            <a:ext cx="2653048" cy="180548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6" t="3061" r="6463" b="31523"/>
          <a:stretch/>
        </p:blipFill>
        <p:spPr>
          <a:xfrm>
            <a:off x="100095" y="5252973"/>
            <a:ext cx="3166546" cy="158721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6" t="7914" r="15319" b="26411"/>
          <a:stretch/>
        </p:blipFill>
        <p:spPr>
          <a:xfrm>
            <a:off x="2775959" y="4202534"/>
            <a:ext cx="2949261" cy="159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91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16" y="1"/>
            <a:ext cx="3222664" cy="2413106"/>
          </a:xfrm>
          <a:prstGeom prst="rect">
            <a:avLst/>
          </a:prstGeom>
        </p:spPr>
      </p:pic>
      <p:sp>
        <p:nvSpPr>
          <p:cNvPr id="4" name="AutoShape 2" descr="logo final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2537393" y="2105025"/>
            <a:ext cx="9408602" cy="41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l"/>
            <a:r>
              <a:rPr lang="nl-NL" sz="4800" dirty="0" err="1" smtClean="0"/>
              <a:t>Autonomy</a:t>
            </a:r>
            <a:endParaRPr lang="nl-NL" sz="4800" dirty="0" smtClean="0"/>
          </a:p>
          <a:p>
            <a:pPr algn="l"/>
            <a:r>
              <a:rPr lang="nl-NL" sz="4800" dirty="0" smtClean="0"/>
              <a:t>-</a:t>
            </a:r>
            <a:r>
              <a:rPr lang="nl-NL" sz="4800" dirty="0" err="1" smtClean="0"/>
              <a:t>Seeds</a:t>
            </a:r>
            <a:endParaRPr lang="nl-NL" sz="4800" dirty="0" smtClean="0"/>
          </a:p>
          <a:p>
            <a:pPr algn="l"/>
            <a:r>
              <a:rPr lang="nl-NL" sz="4800" dirty="0" smtClean="0"/>
              <a:t>-</a:t>
            </a:r>
            <a:r>
              <a:rPr lang="nl-NL" sz="4800" dirty="0" err="1" smtClean="0"/>
              <a:t>Animal</a:t>
            </a:r>
            <a:r>
              <a:rPr lang="nl-NL" sz="4800" dirty="0" smtClean="0"/>
              <a:t> feed</a:t>
            </a:r>
          </a:p>
          <a:p>
            <a:pPr algn="l"/>
            <a:r>
              <a:rPr lang="nl-NL" sz="4800" dirty="0" smtClean="0"/>
              <a:t>- Low </a:t>
            </a:r>
            <a:r>
              <a:rPr lang="nl-NL" sz="4800" dirty="0" err="1" smtClean="0"/>
              <a:t>tech</a:t>
            </a:r>
            <a:r>
              <a:rPr lang="nl-NL" sz="4800" dirty="0" smtClean="0"/>
              <a:t>-tools</a:t>
            </a:r>
          </a:p>
          <a:p>
            <a:pPr algn="l"/>
            <a:r>
              <a:rPr lang="nl-NL" sz="4800" dirty="0" err="1" smtClean="0"/>
              <a:t>Economical</a:t>
            </a:r>
            <a:r>
              <a:rPr lang="nl-NL" sz="4800" dirty="0" smtClean="0"/>
              <a:t> (independent of subsidies </a:t>
            </a:r>
            <a:r>
              <a:rPr lang="nl-NL" sz="4800" dirty="0" err="1" smtClean="0"/>
              <a:t>etc</a:t>
            </a:r>
            <a:r>
              <a:rPr lang="nl-NL" sz="4800" dirty="0" smtClean="0"/>
              <a:t>)</a:t>
            </a:r>
          </a:p>
          <a:p>
            <a:pPr algn="l"/>
            <a:r>
              <a:rPr lang="nl-NL" sz="4800" dirty="0" err="1" smtClean="0"/>
              <a:t>Political</a:t>
            </a:r>
            <a:endParaRPr lang="nl-NL" sz="4800" dirty="0" smtClean="0"/>
          </a:p>
        </p:txBody>
      </p:sp>
      <p:sp>
        <p:nvSpPr>
          <p:cNvPr id="2" name="AutoShape 2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740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16" y="1"/>
            <a:ext cx="3222664" cy="2413106"/>
          </a:xfrm>
          <a:prstGeom prst="rect">
            <a:avLst/>
          </a:prstGeom>
        </p:spPr>
      </p:pic>
      <p:sp>
        <p:nvSpPr>
          <p:cNvPr id="4" name="AutoShape 2" descr="logo final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2537393" y="2105025"/>
            <a:ext cx="9408602" cy="41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nl-NL" sz="4800" dirty="0" err="1" smtClean="0"/>
              <a:t>Autonomy</a:t>
            </a:r>
            <a:endParaRPr lang="nl-NL" sz="4800" dirty="0" smtClean="0"/>
          </a:p>
          <a:p>
            <a:pPr marL="685800" indent="-685800" algn="l">
              <a:buFontTx/>
              <a:buChar char="-"/>
            </a:pPr>
            <a:r>
              <a:rPr lang="nl-NL" sz="4800" dirty="0" smtClean="0"/>
              <a:t>Acces </a:t>
            </a:r>
            <a:r>
              <a:rPr lang="nl-NL" sz="4800" dirty="0" err="1" smtClean="0"/>
              <a:t>to</a:t>
            </a:r>
            <a:r>
              <a:rPr lang="nl-NL" sz="4800" dirty="0" smtClean="0"/>
              <a:t> land </a:t>
            </a:r>
            <a:r>
              <a:rPr lang="nl-NL" sz="4800" dirty="0" err="1" smtClean="0"/>
              <a:t>and</a:t>
            </a:r>
            <a:r>
              <a:rPr lang="nl-NL" sz="4800" dirty="0" smtClean="0"/>
              <a:t> water</a:t>
            </a:r>
          </a:p>
          <a:p>
            <a:pPr marL="685800" indent="-685800" algn="l">
              <a:buFontTx/>
              <a:buChar char="-"/>
            </a:pPr>
            <a:r>
              <a:rPr lang="nl-NL" sz="4800" dirty="0" err="1" smtClean="0"/>
              <a:t>Equal</a:t>
            </a:r>
            <a:r>
              <a:rPr lang="nl-NL" sz="4800" dirty="0" smtClean="0"/>
              <a:t> </a:t>
            </a:r>
            <a:r>
              <a:rPr lang="nl-NL" sz="4800" dirty="0" err="1" smtClean="0"/>
              <a:t>rights</a:t>
            </a:r>
            <a:r>
              <a:rPr lang="nl-NL" sz="4800" dirty="0" smtClean="0"/>
              <a:t> </a:t>
            </a:r>
            <a:r>
              <a:rPr lang="nl-NL" sz="4800" dirty="0" err="1" smtClean="0"/>
              <a:t>for</a:t>
            </a:r>
            <a:r>
              <a:rPr lang="nl-NL" sz="4800" dirty="0" smtClean="0"/>
              <a:t> </a:t>
            </a:r>
            <a:r>
              <a:rPr lang="nl-NL" sz="4800" dirty="0" err="1" smtClean="0"/>
              <a:t>women</a:t>
            </a:r>
            <a:endParaRPr lang="nl-NL" sz="4800" dirty="0" smtClean="0"/>
          </a:p>
          <a:p>
            <a:pPr marL="685800" indent="-685800" algn="l">
              <a:buFontTx/>
              <a:buChar char="-"/>
            </a:pPr>
            <a:r>
              <a:rPr lang="nl-NL" sz="4800" dirty="0" err="1" smtClean="0"/>
              <a:t>Youth</a:t>
            </a:r>
            <a:r>
              <a:rPr lang="nl-NL" sz="4800" dirty="0" smtClean="0"/>
              <a:t> </a:t>
            </a:r>
            <a:r>
              <a:rPr lang="nl-NL" sz="4800" dirty="0" err="1" smtClean="0"/>
              <a:t>should</a:t>
            </a:r>
            <a:r>
              <a:rPr lang="nl-NL" sz="4800" dirty="0" smtClean="0"/>
              <a:t> have </a:t>
            </a:r>
            <a:r>
              <a:rPr lang="nl-NL" sz="4800" dirty="0" err="1" smtClean="0"/>
              <a:t>knowledge</a:t>
            </a:r>
            <a:r>
              <a:rPr lang="nl-NL" sz="4800" dirty="0" smtClean="0"/>
              <a:t> </a:t>
            </a:r>
            <a:r>
              <a:rPr lang="nl-NL" sz="4800" dirty="0" err="1" smtClean="0"/>
              <a:t>and</a:t>
            </a:r>
            <a:r>
              <a:rPr lang="nl-NL" sz="4800" dirty="0" smtClean="0"/>
              <a:t> acces </a:t>
            </a:r>
            <a:r>
              <a:rPr lang="nl-NL" sz="4800" dirty="0" err="1" smtClean="0"/>
              <a:t>and</a:t>
            </a:r>
            <a:r>
              <a:rPr lang="nl-NL" sz="4800" dirty="0" smtClean="0"/>
              <a:t> benefit</a:t>
            </a:r>
          </a:p>
        </p:txBody>
      </p:sp>
      <p:sp>
        <p:nvSpPr>
          <p:cNvPr id="2" name="AutoShape 2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399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16" y="1"/>
            <a:ext cx="3222664" cy="2413106"/>
          </a:xfrm>
          <a:prstGeom prst="rect">
            <a:avLst/>
          </a:prstGeom>
        </p:spPr>
      </p:pic>
      <p:sp>
        <p:nvSpPr>
          <p:cNvPr id="4" name="AutoShape 2" descr="logo final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2537393" y="2105025"/>
            <a:ext cx="9408602" cy="41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nl-NL" sz="4800" dirty="0" err="1" smtClean="0"/>
              <a:t>Relation</a:t>
            </a:r>
            <a:endParaRPr lang="nl-NL" sz="4800" dirty="0" smtClean="0"/>
          </a:p>
          <a:p>
            <a:pPr marL="685800" indent="-685800" algn="l">
              <a:buFontTx/>
              <a:buChar char="-"/>
            </a:pPr>
            <a:r>
              <a:rPr lang="nl-NL" sz="4800" dirty="0" err="1" smtClean="0"/>
              <a:t>Within</a:t>
            </a:r>
            <a:r>
              <a:rPr lang="nl-NL" sz="4800" dirty="0" smtClean="0"/>
              <a:t> </a:t>
            </a:r>
            <a:r>
              <a:rPr lang="nl-NL" sz="4800" dirty="0" err="1" smtClean="0"/>
              <a:t>communities</a:t>
            </a:r>
            <a:endParaRPr lang="nl-NL" sz="4800" dirty="0" smtClean="0"/>
          </a:p>
          <a:p>
            <a:pPr marL="685800" indent="-685800" algn="l">
              <a:buFontTx/>
              <a:buChar char="-"/>
            </a:pPr>
            <a:r>
              <a:rPr lang="nl-NL" sz="4800" dirty="0" err="1" smtClean="0"/>
              <a:t>With</a:t>
            </a:r>
            <a:r>
              <a:rPr lang="nl-NL" sz="4800" dirty="0" smtClean="0"/>
              <a:t> </a:t>
            </a:r>
            <a:r>
              <a:rPr lang="nl-NL" sz="4800" dirty="0" err="1" smtClean="0"/>
              <a:t>consumers</a:t>
            </a:r>
            <a:endParaRPr lang="nl-NL" sz="4800" dirty="0" smtClean="0"/>
          </a:p>
          <a:p>
            <a:pPr marL="685800" indent="-685800" algn="l">
              <a:buFontTx/>
              <a:buChar char="-"/>
            </a:pPr>
            <a:r>
              <a:rPr lang="nl-NL" sz="4800" dirty="0" err="1" smtClean="0"/>
              <a:t>With</a:t>
            </a:r>
            <a:r>
              <a:rPr lang="nl-NL" sz="4800" dirty="0" smtClean="0"/>
              <a:t> </a:t>
            </a:r>
            <a:r>
              <a:rPr lang="nl-NL" sz="4800" dirty="0" err="1" smtClean="0"/>
              <a:t>cities</a:t>
            </a:r>
            <a:endParaRPr lang="nl-NL" sz="4800" dirty="0" smtClean="0"/>
          </a:p>
          <a:p>
            <a:pPr marL="685800" indent="-685800" algn="l">
              <a:buFontTx/>
              <a:buChar char="-"/>
            </a:pPr>
            <a:r>
              <a:rPr lang="nl-NL" sz="4800" dirty="0" err="1" smtClean="0"/>
              <a:t>With</a:t>
            </a:r>
            <a:r>
              <a:rPr lang="nl-NL" sz="4800" dirty="0" smtClean="0"/>
              <a:t> </a:t>
            </a:r>
            <a:r>
              <a:rPr lang="nl-NL" sz="4800" dirty="0" err="1" smtClean="0"/>
              <a:t>mother</a:t>
            </a:r>
            <a:r>
              <a:rPr lang="nl-NL" sz="4800" dirty="0" smtClean="0"/>
              <a:t> </a:t>
            </a:r>
            <a:r>
              <a:rPr lang="nl-NL" sz="4800" dirty="0" err="1" smtClean="0"/>
              <a:t>nature</a:t>
            </a:r>
            <a:endParaRPr lang="nl-NL" sz="4800" dirty="0" smtClean="0"/>
          </a:p>
        </p:txBody>
      </p:sp>
      <p:sp>
        <p:nvSpPr>
          <p:cNvPr id="2" name="AutoShape 2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500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16" y="1"/>
            <a:ext cx="3222664" cy="2413106"/>
          </a:xfrm>
          <a:prstGeom prst="rect">
            <a:avLst/>
          </a:prstGeom>
        </p:spPr>
      </p:pic>
      <p:sp>
        <p:nvSpPr>
          <p:cNvPr id="4" name="AutoShape 2" descr="logo final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3156331" y="937178"/>
            <a:ext cx="9035669" cy="561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r>
              <a:rPr lang="nl-NL" sz="4800" dirty="0" smtClean="0"/>
              <a:t> </a:t>
            </a:r>
          </a:p>
          <a:p>
            <a:r>
              <a:rPr lang="en-US" sz="4800" b="1" dirty="0"/>
              <a:t>forum held in Mali, February 2015 </a:t>
            </a:r>
            <a:endParaRPr lang="en-US" sz="4800" b="1" dirty="0" smtClean="0"/>
          </a:p>
          <a:p>
            <a:r>
              <a:rPr lang="en-US" sz="4800" dirty="0" smtClean="0"/>
              <a:t>More </a:t>
            </a:r>
            <a:r>
              <a:rPr lang="en-US" sz="4800" dirty="0"/>
              <a:t>than 200 people </a:t>
            </a:r>
            <a:r>
              <a:rPr lang="en-US" sz="4800" dirty="0" smtClean="0"/>
              <a:t>representing </a:t>
            </a:r>
            <a:r>
              <a:rPr lang="en-US" sz="4800" dirty="0"/>
              <a:t>organizations </a:t>
            </a:r>
            <a:r>
              <a:rPr lang="en-US" sz="4800" dirty="0" smtClean="0"/>
              <a:t>of:</a:t>
            </a:r>
          </a:p>
          <a:p>
            <a:r>
              <a:rPr lang="en-US" sz="4800" dirty="0" smtClean="0"/>
              <a:t> </a:t>
            </a:r>
            <a:r>
              <a:rPr lang="en-US" sz="4800" dirty="0"/>
              <a:t>peasants, indigenous people, agricultural workers, artisanal </a:t>
            </a:r>
            <a:r>
              <a:rPr lang="en-US" sz="4800" dirty="0" err="1"/>
              <a:t>fisherfolks</a:t>
            </a:r>
            <a:r>
              <a:rPr lang="en-US" sz="4800" dirty="0"/>
              <a:t>, </a:t>
            </a:r>
            <a:r>
              <a:rPr lang="en-US" sz="4800" dirty="0" smtClean="0"/>
              <a:t>nomadic </a:t>
            </a:r>
            <a:r>
              <a:rPr lang="en-US" sz="4800" dirty="0"/>
              <a:t>pastoralists, </a:t>
            </a:r>
            <a:r>
              <a:rPr lang="en-US" sz="4800" dirty="0" smtClean="0"/>
              <a:t>consumers </a:t>
            </a:r>
            <a:r>
              <a:rPr lang="en-US" sz="4800" dirty="0"/>
              <a:t>and other urban </a:t>
            </a:r>
            <a:r>
              <a:rPr lang="en-US" sz="4800" dirty="0" smtClean="0"/>
              <a:t>people</a:t>
            </a:r>
          </a:p>
          <a:p>
            <a:r>
              <a:rPr lang="en-US" sz="4800" dirty="0" smtClean="0"/>
              <a:t> </a:t>
            </a:r>
            <a:r>
              <a:rPr lang="en-US" sz="4800" dirty="0"/>
              <a:t>They met to develop joint strategies to promote </a:t>
            </a:r>
            <a:r>
              <a:rPr lang="en-US" sz="4800" dirty="0" err="1"/>
              <a:t>agroecology</a:t>
            </a:r>
            <a:r>
              <a:rPr lang="en-US" sz="4800" dirty="0"/>
              <a:t> and defend it from corporate co-optation.</a:t>
            </a:r>
          </a:p>
          <a:p>
            <a:endParaRPr lang="nl-NL" sz="4800" dirty="0" smtClean="0"/>
          </a:p>
          <a:p>
            <a:endParaRPr lang="nl-NL" sz="4800" dirty="0" smtClean="0"/>
          </a:p>
        </p:txBody>
      </p:sp>
      <p:sp>
        <p:nvSpPr>
          <p:cNvPr id="2" name="AutoShape 2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88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16" y="1"/>
            <a:ext cx="3222664" cy="2413106"/>
          </a:xfrm>
          <a:prstGeom prst="rect">
            <a:avLst/>
          </a:prstGeom>
        </p:spPr>
      </p:pic>
      <p:sp>
        <p:nvSpPr>
          <p:cNvPr id="4" name="AutoShape 2" descr="logo final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3156331" y="937178"/>
            <a:ext cx="9035669" cy="561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r>
              <a:rPr lang="nl-NL" sz="4800" dirty="0" smtClean="0"/>
              <a:t> </a:t>
            </a:r>
          </a:p>
          <a:p>
            <a:endParaRPr lang="nl-NL" sz="4800" dirty="0" smtClean="0"/>
          </a:p>
          <a:p>
            <a:r>
              <a:rPr lang="en-US" sz="4800" dirty="0" smtClean="0"/>
              <a:t>“</a:t>
            </a:r>
            <a:r>
              <a:rPr lang="en-US" sz="4800" b="1" dirty="0" err="1"/>
              <a:t>agroecology</a:t>
            </a:r>
            <a:r>
              <a:rPr lang="en-US" sz="4800" b="1" dirty="0"/>
              <a:t> is at a </a:t>
            </a:r>
            <a:r>
              <a:rPr lang="en-US" sz="4800" b="1" dirty="0" smtClean="0"/>
              <a:t>crossroads</a:t>
            </a:r>
            <a:r>
              <a:rPr lang="en-US" sz="4800" dirty="0" smtClean="0"/>
              <a:t>” </a:t>
            </a:r>
          </a:p>
          <a:p>
            <a:r>
              <a:rPr lang="en-US" sz="4800" dirty="0"/>
              <a:t>-</a:t>
            </a:r>
            <a:r>
              <a:rPr lang="en-US" sz="4800" dirty="0" smtClean="0"/>
              <a:t>many </a:t>
            </a:r>
            <a:r>
              <a:rPr lang="en-US" sz="4800" dirty="0"/>
              <a:t>multilateral institutions, governments, universities and research centers, some NGOs, corporations and others, </a:t>
            </a:r>
            <a:r>
              <a:rPr lang="en-US" sz="4800" dirty="0" smtClean="0"/>
              <a:t>finally </a:t>
            </a:r>
            <a:r>
              <a:rPr lang="en-US" sz="4800" dirty="0"/>
              <a:t>recognized  </a:t>
            </a:r>
            <a:r>
              <a:rPr lang="en-US" sz="4800" dirty="0" err="1" smtClean="0"/>
              <a:t>agroecology</a:t>
            </a:r>
            <a:endParaRPr lang="en-US" sz="4800" dirty="0" smtClean="0"/>
          </a:p>
          <a:p>
            <a:r>
              <a:rPr lang="en-US" sz="4800" dirty="0"/>
              <a:t>-</a:t>
            </a:r>
            <a:r>
              <a:rPr lang="en-US" sz="4800" dirty="0" smtClean="0"/>
              <a:t>redefine </a:t>
            </a:r>
            <a:r>
              <a:rPr lang="en-US" sz="4800" dirty="0"/>
              <a:t>it as a narrow set of technologies, to offer some tools that appear to ease the sustainability crisis of industrial food production, </a:t>
            </a:r>
            <a:r>
              <a:rPr lang="en-US" sz="4800" b="1" dirty="0"/>
              <a:t>while the existing structures of power remain unchallenged</a:t>
            </a:r>
            <a:r>
              <a:rPr lang="en-US" sz="4800" dirty="0"/>
              <a:t>.”</a:t>
            </a:r>
            <a:endParaRPr lang="nl-NL" sz="4800" dirty="0" smtClean="0"/>
          </a:p>
        </p:txBody>
      </p:sp>
      <p:sp>
        <p:nvSpPr>
          <p:cNvPr id="2" name="AutoShape 2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873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16" y="1"/>
            <a:ext cx="3222664" cy="2413106"/>
          </a:xfrm>
          <a:prstGeom prst="rect">
            <a:avLst/>
          </a:prstGeom>
        </p:spPr>
      </p:pic>
      <p:sp>
        <p:nvSpPr>
          <p:cNvPr id="4" name="AutoShape 2" descr="logo final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3156331" y="937178"/>
            <a:ext cx="9035669" cy="561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nl-NL" sz="4800" dirty="0" smtClean="0"/>
              <a:t> </a:t>
            </a:r>
          </a:p>
          <a:p>
            <a:endParaRPr lang="nl-NL" sz="4800" dirty="0" smtClean="0"/>
          </a:p>
        </p:txBody>
      </p:sp>
      <p:sp>
        <p:nvSpPr>
          <p:cNvPr id="2" name="AutoShape 2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3047999" y="1859340"/>
            <a:ext cx="8852079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00" dirty="0" smtClean="0"/>
              <a:t>We must </a:t>
            </a:r>
            <a:r>
              <a:rPr lang="en-US" sz="3700" b="1" dirty="0" smtClean="0"/>
              <a:t>transform</a:t>
            </a:r>
            <a:r>
              <a:rPr lang="en-US" sz="3700" dirty="0"/>
              <a:t> </a:t>
            </a:r>
            <a:r>
              <a:rPr lang="en-US" sz="3700" dirty="0" smtClean="0"/>
              <a:t>the </a:t>
            </a:r>
            <a:r>
              <a:rPr lang="en-US" sz="3700" dirty="0" err="1" smtClean="0"/>
              <a:t>foodsystem</a:t>
            </a:r>
            <a:r>
              <a:rPr lang="en-US" sz="3700" dirty="0" smtClean="0"/>
              <a:t>:</a:t>
            </a:r>
          </a:p>
          <a:p>
            <a:pPr marL="571500" indent="-571500">
              <a:buFontTx/>
              <a:buChar char="-"/>
            </a:pPr>
            <a:r>
              <a:rPr lang="en-US" sz="3700" dirty="0" smtClean="0"/>
              <a:t>build </a:t>
            </a:r>
            <a:r>
              <a:rPr lang="en-US" sz="3700" dirty="0"/>
              <a:t>our own local food systems that create new rural-urban links, </a:t>
            </a:r>
            <a:endParaRPr lang="en-US" sz="3700" dirty="0" smtClean="0"/>
          </a:p>
          <a:p>
            <a:pPr marL="571500" indent="-571500">
              <a:buFontTx/>
              <a:buChar char="-"/>
            </a:pPr>
            <a:r>
              <a:rPr lang="en-US" sz="3700" dirty="0" smtClean="0"/>
              <a:t>based </a:t>
            </a:r>
            <a:r>
              <a:rPr lang="en-US" sz="3700" dirty="0"/>
              <a:t>on truly </a:t>
            </a:r>
            <a:r>
              <a:rPr lang="en-US" sz="3700" dirty="0" err="1"/>
              <a:t>agroecological</a:t>
            </a:r>
            <a:r>
              <a:rPr lang="en-US" sz="3700" dirty="0"/>
              <a:t> food production by peasants, artisanal fishers, pastoralists, indigenous peoples, urban farmers, etc.  </a:t>
            </a:r>
            <a:endParaRPr lang="nl-NL" sz="3700" dirty="0"/>
          </a:p>
        </p:txBody>
      </p:sp>
    </p:spTree>
    <p:extLst>
      <p:ext uri="{BB962C8B-B14F-4D97-AF65-F5344CB8AC3E}">
        <p14:creationId xmlns:p14="http://schemas.microsoft.com/office/powerpoint/2010/main" val="204612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16" y="1"/>
            <a:ext cx="2668871" cy="1998430"/>
          </a:xfrm>
          <a:prstGeom prst="rect">
            <a:avLst/>
          </a:prstGeom>
        </p:spPr>
      </p:pic>
      <p:sp>
        <p:nvSpPr>
          <p:cNvPr id="4" name="AutoShape 2" descr="logo final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2695978" y="1957589"/>
            <a:ext cx="9144000" cy="428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r>
              <a:rPr lang="nl-NL" sz="4800" dirty="0" err="1" smtClean="0"/>
              <a:t>Examples</a:t>
            </a:r>
            <a:r>
              <a:rPr lang="nl-NL" sz="4800" dirty="0" smtClean="0"/>
              <a:t> different types of </a:t>
            </a:r>
            <a:r>
              <a:rPr lang="nl-NL" sz="4800" dirty="0" err="1" smtClean="0"/>
              <a:t>selling</a:t>
            </a:r>
            <a:r>
              <a:rPr lang="nl-NL" sz="4800" dirty="0" smtClean="0"/>
              <a:t> </a:t>
            </a:r>
            <a:r>
              <a:rPr lang="nl-NL" sz="4800" dirty="0" err="1" smtClean="0"/>
              <a:t>and</a:t>
            </a:r>
            <a:r>
              <a:rPr lang="nl-NL" sz="4800" dirty="0" smtClean="0"/>
              <a:t> </a:t>
            </a:r>
            <a:r>
              <a:rPr lang="nl-NL" sz="4800" dirty="0" err="1" smtClean="0"/>
              <a:t>distribution</a:t>
            </a:r>
            <a:endParaRPr lang="nl-NL" sz="4800" dirty="0" smtClean="0"/>
          </a:p>
          <a:p>
            <a:r>
              <a:rPr lang="nl-NL" sz="4800" dirty="0" smtClean="0"/>
              <a:t>Romania: </a:t>
            </a:r>
            <a:r>
              <a:rPr lang="nl-NL" sz="4800" dirty="0" err="1" smtClean="0"/>
              <a:t>markets</a:t>
            </a:r>
            <a:r>
              <a:rPr lang="nl-NL" sz="4800" dirty="0" smtClean="0"/>
              <a:t> </a:t>
            </a:r>
            <a:r>
              <a:rPr lang="nl-NL" sz="4800" dirty="0" err="1" smtClean="0"/>
              <a:t>and</a:t>
            </a:r>
            <a:r>
              <a:rPr lang="nl-NL" sz="4800" dirty="0" smtClean="0"/>
              <a:t> </a:t>
            </a:r>
            <a:r>
              <a:rPr lang="nl-NL" sz="4800" dirty="0" err="1" smtClean="0"/>
              <a:t>boxes</a:t>
            </a:r>
            <a:endParaRPr lang="nl-NL" sz="4800" dirty="0" smtClean="0"/>
          </a:p>
          <a:p>
            <a:r>
              <a:rPr lang="nl-NL" sz="4800" dirty="0" smtClean="0"/>
              <a:t>Thailand: </a:t>
            </a:r>
            <a:r>
              <a:rPr lang="nl-NL" sz="4800" dirty="0" err="1" smtClean="0"/>
              <a:t>rice-cooperative</a:t>
            </a:r>
            <a:endParaRPr lang="nl-NL" sz="4800" dirty="0" smtClean="0"/>
          </a:p>
          <a:p>
            <a:r>
              <a:rPr lang="nl-NL" sz="4800" dirty="0" smtClean="0"/>
              <a:t>Norway: processing </a:t>
            </a:r>
            <a:r>
              <a:rPr lang="nl-NL" sz="4800" dirty="0" err="1" smtClean="0"/>
              <a:t>and</a:t>
            </a:r>
            <a:r>
              <a:rPr lang="nl-NL" sz="4800" dirty="0" smtClean="0"/>
              <a:t> </a:t>
            </a:r>
            <a:r>
              <a:rPr lang="nl-NL" sz="4800" dirty="0" err="1" smtClean="0"/>
              <a:t>directselling</a:t>
            </a:r>
            <a:r>
              <a:rPr lang="nl-NL" sz="4800" dirty="0" smtClean="0"/>
              <a:t> on the farm</a:t>
            </a:r>
          </a:p>
          <a:p>
            <a:r>
              <a:rPr lang="nl-NL" sz="4800" dirty="0"/>
              <a:t>Italy: </a:t>
            </a:r>
            <a:r>
              <a:rPr lang="nl-NL" sz="4800" dirty="0" err="1" smtClean="0"/>
              <a:t>cooperative</a:t>
            </a:r>
            <a:r>
              <a:rPr lang="nl-NL" sz="4800" dirty="0" smtClean="0"/>
              <a:t> shop </a:t>
            </a:r>
            <a:r>
              <a:rPr lang="nl-NL" sz="4800" dirty="0"/>
              <a:t>in the </a:t>
            </a:r>
            <a:r>
              <a:rPr lang="nl-NL" sz="4800" dirty="0" err="1"/>
              <a:t>city</a:t>
            </a:r>
            <a:endParaRPr lang="nl-NL" sz="4800" dirty="0"/>
          </a:p>
          <a:p>
            <a:r>
              <a:rPr lang="nl-NL" sz="4800" dirty="0" smtClean="0"/>
              <a:t>Spain: public </a:t>
            </a:r>
            <a:r>
              <a:rPr lang="nl-NL" sz="4800" dirty="0" err="1" smtClean="0"/>
              <a:t>procurement</a:t>
            </a:r>
            <a:endParaRPr lang="nl-NL" sz="4800" dirty="0" smtClean="0"/>
          </a:p>
          <a:p>
            <a:r>
              <a:rPr lang="nl-NL" sz="4800" dirty="0" smtClean="0"/>
              <a:t>France: </a:t>
            </a:r>
            <a:r>
              <a:rPr lang="nl-NL" sz="4800" dirty="0" err="1" smtClean="0"/>
              <a:t>participatory</a:t>
            </a:r>
            <a:r>
              <a:rPr lang="nl-NL" sz="4800" dirty="0" smtClean="0"/>
              <a:t> </a:t>
            </a:r>
            <a:r>
              <a:rPr lang="nl-NL" sz="4800" dirty="0" err="1" smtClean="0"/>
              <a:t>certification</a:t>
            </a:r>
            <a:endParaRPr lang="nl-NL" sz="4800" dirty="0" smtClean="0"/>
          </a:p>
          <a:p>
            <a:r>
              <a:rPr lang="nl-NL" sz="4800" dirty="0" smtClean="0"/>
              <a:t>Netherlands: </a:t>
            </a:r>
            <a:r>
              <a:rPr lang="nl-NL" sz="4800" dirty="0" err="1" smtClean="0"/>
              <a:t>initiatives</a:t>
            </a:r>
            <a:r>
              <a:rPr lang="nl-NL" sz="4800" dirty="0" smtClean="0"/>
              <a:t> al </a:t>
            </a:r>
            <a:r>
              <a:rPr lang="nl-NL" sz="4800" dirty="0" err="1" smtClean="0"/>
              <a:t>around</a:t>
            </a:r>
            <a:endParaRPr lang="nl-NL" sz="4800" dirty="0" smtClean="0"/>
          </a:p>
          <a:p>
            <a:endParaRPr lang="nl-NL" sz="4800" dirty="0" smtClean="0"/>
          </a:p>
        </p:txBody>
      </p:sp>
      <p:sp>
        <p:nvSpPr>
          <p:cNvPr id="2" name="AutoShape 2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648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rc2020.eu/front/wp-content/uploads/2014/09/huedin-piata-mark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8" t="8230" r="1104" b="32121"/>
          <a:stretch/>
        </p:blipFill>
        <p:spPr bwMode="auto">
          <a:xfrm>
            <a:off x="6040193" y="-25759"/>
            <a:ext cx="6151807" cy="310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rc2020.eu/front/wp-content/uploads/2014/10/Ro-box-sche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815" y="2472744"/>
            <a:ext cx="6274184" cy="438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rc2020.eu/front/wp-content/uploads/2014/10/TKD-Box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" t="11790" r="426" b="1965"/>
          <a:stretch/>
        </p:blipFill>
        <p:spPr bwMode="auto">
          <a:xfrm>
            <a:off x="-39322" y="-51515"/>
            <a:ext cx="6079513" cy="398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arc2020.eu/front/wp-content/uploads/2014/10/TKD-Box-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" r="5183"/>
          <a:stretch/>
        </p:blipFill>
        <p:spPr bwMode="auto">
          <a:xfrm>
            <a:off x="0" y="2852544"/>
            <a:ext cx="6040192" cy="401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48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8" t="25815" r="408" b="-5706"/>
          <a:stretch/>
        </p:blipFill>
        <p:spPr>
          <a:xfrm>
            <a:off x="0" y="0"/>
            <a:ext cx="6319233" cy="378638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51" y="0"/>
            <a:ext cx="6370749" cy="477806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" t="-14344" r="-472" b="22056"/>
          <a:stretch/>
        </p:blipFill>
        <p:spPr>
          <a:xfrm>
            <a:off x="0" y="2466303"/>
            <a:ext cx="6349285" cy="43916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5"/>
          <a:stretch/>
        </p:blipFill>
        <p:spPr>
          <a:xfrm>
            <a:off x="5821251" y="3039414"/>
            <a:ext cx="6370749" cy="381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3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30791" r="9656"/>
          <a:stretch/>
        </p:blipFill>
        <p:spPr>
          <a:xfrm>
            <a:off x="7134896" y="1"/>
            <a:ext cx="5061397" cy="350217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0" t="933" r="12219"/>
          <a:stretch/>
        </p:blipFill>
        <p:spPr>
          <a:xfrm rot="5400000">
            <a:off x="297840" y="3023601"/>
            <a:ext cx="3490175" cy="4173792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134896" cy="401338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25022"/>
          <a:stretch/>
        </p:blipFill>
        <p:spPr>
          <a:xfrm rot="10800000">
            <a:off x="4129824" y="3365409"/>
            <a:ext cx="8066469" cy="349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7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15" y="1"/>
            <a:ext cx="3119633" cy="2335957"/>
          </a:xfrm>
          <a:prstGeom prst="rect">
            <a:avLst/>
          </a:prstGeom>
        </p:spPr>
      </p:pic>
      <p:sp>
        <p:nvSpPr>
          <p:cNvPr id="4" name="AutoShape 2" descr="logo final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447815" y="2691685"/>
            <a:ext cx="11759247" cy="416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l"/>
            <a:endParaRPr lang="nl-NL" sz="4800" dirty="0" smtClean="0"/>
          </a:p>
          <a:p>
            <a:r>
              <a:rPr lang="en-US" sz="3900" dirty="0"/>
              <a:t>European Coordination of La Via </a:t>
            </a:r>
            <a:r>
              <a:rPr lang="en-US" sz="3900" dirty="0" err="1"/>
              <a:t>Campesina</a:t>
            </a:r>
            <a:r>
              <a:rPr lang="en-US" sz="3900" dirty="0"/>
              <a:t> </a:t>
            </a:r>
            <a:endParaRPr lang="en-US" sz="3900" dirty="0" smtClean="0"/>
          </a:p>
          <a:p>
            <a:r>
              <a:rPr lang="en-US" sz="3900" dirty="0" smtClean="0"/>
              <a:t>small </a:t>
            </a:r>
            <a:r>
              <a:rPr lang="en-US" sz="3900" dirty="0"/>
              <a:t>and </a:t>
            </a:r>
            <a:r>
              <a:rPr lang="en-US" sz="3900" dirty="0" err="1"/>
              <a:t>middelscale</a:t>
            </a:r>
            <a:r>
              <a:rPr lang="en-US" sz="3900" dirty="0"/>
              <a:t> farmers of </a:t>
            </a:r>
            <a:r>
              <a:rPr lang="en-US" sz="3900" dirty="0" smtClean="0"/>
              <a:t>Europe</a:t>
            </a:r>
          </a:p>
          <a:p>
            <a:r>
              <a:rPr lang="en-US" sz="3900" dirty="0" smtClean="0"/>
              <a:t>26 </a:t>
            </a:r>
            <a:r>
              <a:rPr lang="en-US" sz="3900" dirty="0" err="1"/>
              <a:t>memberorganisations</a:t>
            </a:r>
            <a:r>
              <a:rPr lang="en-US" sz="3900" dirty="0"/>
              <a:t> in 18 European </a:t>
            </a:r>
            <a:r>
              <a:rPr lang="en-US" sz="3900" dirty="0" smtClean="0"/>
              <a:t>countries</a:t>
            </a:r>
            <a:r>
              <a:rPr lang="en-US" sz="4800" dirty="0" smtClean="0"/>
              <a:t> </a:t>
            </a:r>
          </a:p>
          <a:p>
            <a:r>
              <a:rPr lang="en-US" sz="3900" dirty="0"/>
              <a:t>La Via </a:t>
            </a:r>
            <a:r>
              <a:rPr lang="en-US" sz="3900" dirty="0" err="1"/>
              <a:t>Campesina</a:t>
            </a:r>
            <a:r>
              <a:rPr lang="en-US" sz="3900" dirty="0"/>
              <a:t>, global movement </a:t>
            </a:r>
            <a:endParaRPr lang="en-US" sz="3900" dirty="0" smtClean="0"/>
          </a:p>
          <a:p>
            <a:r>
              <a:rPr lang="en-US" sz="3900" dirty="0" smtClean="0"/>
              <a:t>200 </a:t>
            </a:r>
            <a:r>
              <a:rPr lang="en-US" sz="3900" dirty="0"/>
              <a:t>million members.</a:t>
            </a:r>
            <a:endParaRPr lang="nl-NL" sz="3900" dirty="0"/>
          </a:p>
          <a:p>
            <a:endParaRPr lang="nl-NL" sz="4800" dirty="0" smtClean="0"/>
          </a:p>
          <a:p>
            <a:endParaRPr lang="nl-NL" sz="4800" dirty="0" smtClean="0"/>
          </a:p>
        </p:txBody>
      </p:sp>
    </p:spTree>
    <p:extLst>
      <p:ext uri="{BB962C8B-B14F-4D97-AF65-F5344CB8AC3E}">
        <p14:creationId xmlns:p14="http://schemas.microsoft.com/office/powerpoint/2010/main" val="107221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554" y="25758"/>
            <a:ext cx="6199029" cy="464927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2298877"/>
            <a:ext cx="6113172" cy="458488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3172" cy="458487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8"/>
          <a:stretch/>
        </p:blipFill>
        <p:spPr>
          <a:xfrm>
            <a:off x="6113171" y="3477295"/>
            <a:ext cx="6078829" cy="338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9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logo final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2695978" y="1957589"/>
            <a:ext cx="9144000" cy="428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nl-NL" sz="4800" dirty="0" smtClean="0"/>
          </a:p>
          <a:p>
            <a:endParaRPr lang="nl-NL" sz="4800" dirty="0" smtClean="0"/>
          </a:p>
          <a:p>
            <a:endParaRPr lang="nl-NL" sz="4800" dirty="0" smtClean="0"/>
          </a:p>
        </p:txBody>
      </p:sp>
      <p:sp>
        <p:nvSpPr>
          <p:cNvPr id="2" name="AutoShape 2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Picture 22" descr="http://islamiceconomy.net/wp-content/uploads/2014/06/civil-societ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802" y="739554"/>
            <a:ext cx="2883535" cy="2161540"/>
          </a:xfrm>
          <a:prstGeom prst="rect">
            <a:avLst/>
          </a:prstGeom>
          <a:solidFill>
            <a:srgbClr val="92D050"/>
          </a:solidFill>
          <a:extLst/>
        </p:spPr>
      </p:pic>
      <p:pic>
        <p:nvPicPr>
          <p:cNvPr id="9" name="Picture 12" descr="http://www.tepsa.eu/wp-content/uploads/2012/04/europeanparlY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37" y="1100531"/>
            <a:ext cx="3689270" cy="228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arc2020.eu/front/wp-content/uploads/2014/10/TKD-Box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52" y="3542068"/>
            <a:ext cx="37623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cdn.humansinvent.com.s3.amazonaws.com/wp-content/uploads/2011/08/supermarket-main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68" y="3570186"/>
            <a:ext cx="3267710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6949" r="19334"/>
          <a:stretch/>
        </p:blipFill>
        <p:spPr>
          <a:xfrm>
            <a:off x="460127" y="2846498"/>
            <a:ext cx="3999284" cy="281068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816" y="1"/>
            <a:ext cx="2643114" cy="19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logo final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2695978" y="1957589"/>
            <a:ext cx="9144000" cy="428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nl-NL" sz="4800" dirty="0" smtClean="0"/>
          </a:p>
          <a:p>
            <a:endParaRPr lang="nl-NL" sz="4800" dirty="0" smtClean="0"/>
          </a:p>
          <a:p>
            <a:endParaRPr lang="nl-NL" sz="4800" dirty="0" smtClean="0"/>
          </a:p>
        </p:txBody>
      </p:sp>
      <p:sp>
        <p:nvSpPr>
          <p:cNvPr id="2" name="AutoShape 2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AutoShape 2" descr="https://encrypted-tbn3.gstatic.com/images?q=tbn:ANd9GcRgUMJeQb8nDt6Gj7WHPOY22zGrZj8R3g3IDO1IJxfKxmw0aeH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" name="AutoShape 4" descr="https://encrypted-tbn3.gstatic.com/images?q=tbn:ANd9GcRgUMJeQb8nDt6Gj7WHPOY22zGrZj8R3g3IDO1IJxfKxmw0aeH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046" y="37086"/>
            <a:ext cx="12154024" cy="683663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88" y="1500188"/>
            <a:ext cx="6858000" cy="3857625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047" y="-1170"/>
            <a:ext cx="5855120" cy="329350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858" y="3779896"/>
            <a:ext cx="4702939" cy="3118254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498" y="4305714"/>
            <a:ext cx="3181350" cy="238125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809642" y="385762"/>
            <a:ext cx="10065957" cy="569386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The action plan:</a:t>
            </a:r>
          </a:p>
          <a:p>
            <a:pPr marL="685800" indent="-685800">
              <a:buFontTx/>
              <a:buChar char="-"/>
            </a:pPr>
            <a:r>
              <a:rPr lang="en-US" sz="2800" dirty="0"/>
              <a:t>the building of local economies, sharing knowledge and building alliances between diverse constituencies</a:t>
            </a:r>
            <a:r>
              <a:rPr lang="en-US" sz="2800" dirty="0" smtClean="0"/>
              <a:t>.</a:t>
            </a:r>
          </a:p>
          <a:p>
            <a:pPr marL="685800" indent="-685800">
              <a:buFontTx/>
              <a:buChar char="-"/>
            </a:pPr>
            <a:endParaRPr lang="en-US" sz="2800" dirty="0"/>
          </a:p>
          <a:p>
            <a:pPr marL="685800" indent="-685800">
              <a:buFontTx/>
              <a:buChar char="-"/>
            </a:pPr>
            <a:r>
              <a:rPr lang="en-US" sz="2800" dirty="0"/>
              <a:t>“policy makers cannot move forward on </a:t>
            </a:r>
            <a:r>
              <a:rPr lang="en-US" sz="2800" dirty="0" err="1"/>
              <a:t>agroecology</a:t>
            </a:r>
            <a:r>
              <a:rPr lang="en-US" sz="2800" dirty="0"/>
              <a:t> without us. They must respect and support our </a:t>
            </a:r>
            <a:r>
              <a:rPr lang="en-US" sz="2800" dirty="0" err="1"/>
              <a:t>agroecological</a:t>
            </a:r>
            <a:r>
              <a:rPr lang="en-US" sz="2800" dirty="0"/>
              <a:t> processes rather than continuing to support the forces that destroy us”. </a:t>
            </a:r>
            <a:endParaRPr lang="en-US" sz="2800" dirty="0" smtClean="0"/>
          </a:p>
          <a:p>
            <a:pPr marL="685800" indent="-685800">
              <a:buFontTx/>
              <a:buChar char="-"/>
            </a:pPr>
            <a:endParaRPr lang="en-US" sz="2800" dirty="0"/>
          </a:p>
          <a:p>
            <a:pPr marL="685800" indent="-685800">
              <a:buFontTx/>
              <a:buChar char="-"/>
            </a:pPr>
            <a:r>
              <a:rPr lang="en-US" sz="2800" dirty="0"/>
              <a:t>Peoples join in the collective task of jointly </a:t>
            </a:r>
            <a:endParaRPr lang="en-US" sz="2800" dirty="0" smtClean="0"/>
          </a:p>
          <a:p>
            <a:pPr marL="685800" indent="-685800">
              <a:buFontTx/>
              <a:buChar char="-"/>
            </a:pPr>
            <a:r>
              <a:rPr lang="en-US" sz="2800" dirty="0" smtClean="0"/>
              <a:t>constructing </a:t>
            </a:r>
            <a:r>
              <a:rPr lang="en-US" sz="2800" dirty="0" err="1"/>
              <a:t>agroecology</a:t>
            </a:r>
            <a:r>
              <a:rPr lang="en-US" sz="2800" dirty="0"/>
              <a:t> as part of popular struggles to build a better world, a world based on mutual respect, social justice, equity, solidarity and harmony with our Mother Earth.</a:t>
            </a:r>
          </a:p>
        </p:txBody>
      </p:sp>
    </p:spTree>
    <p:extLst>
      <p:ext uri="{BB962C8B-B14F-4D97-AF65-F5344CB8AC3E}">
        <p14:creationId xmlns:p14="http://schemas.microsoft.com/office/powerpoint/2010/main" val="142170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16" y="1"/>
            <a:ext cx="3222664" cy="2413106"/>
          </a:xfrm>
          <a:prstGeom prst="rect">
            <a:avLst/>
          </a:prstGeom>
        </p:spPr>
      </p:pic>
      <p:sp>
        <p:nvSpPr>
          <p:cNvPr id="4" name="AutoShape 2" descr="logo final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3156331" y="937178"/>
            <a:ext cx="9035669" cy="561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nl-NL" sz="4800" dirty="0" smtClean="0"/>
          </a:p>
          <a:p>
            <a:r>
              <a:rPr lang="nl-NL" sz="4800" b="1" dirty="0" smtClean="0"/>
              <a:t>Concrete actions in Europe:</a:t>
            </a:r>
          </a:p>
          <a:p>
            <a:r>
              <a:rPr lang="nl-NL" sz="4800" dirty="0" smtClean="0"/>
              <a:t>- Building </a:t>
            </a:r>
            <a:r>
              <a:rPr lang="nl-NL" sz="4800" dirty="0" err="1" smtClean="0"/>
              <a:t>network</a:t>
            </a:r>
            <a:r>
              <a:rPr lang="nl-NL" sz="4800" dirty="0" smtClean="0"/>
              <a:t> of farmers/</a:t>
            </a:r>
            <a:r>
              <a:rPr lang="nl-NL" sz="4800" dirty="0" err="1" smtClean="0"/>
              <a:t>fishersfolk</a:t>
            </a:r>
            <a:r>
              <a:rPr lang="nl-NL" sz="4800" dirty="0" smtClean="0"/>
              <a:t>/</a:t>
            </a:r>
            <a:r>
              <a:rPr lang="nl-NL" sz="4800" dirty="0" err="1" smtClean="0"/>
              <a:t>pastoralists</a:t>
            </a:r>
            <a:r>
              <a:rPr lang="nl-NL" sz="4800" dirty="0" smtClean="0"/>
              <a:t> </a:t>
            </a:r>
            <a:r>
              <a:rPr lang="nl-NL" sz="4800" dirty="0" err="1" smtClean="0"/>
              <a:t>with</a:t>
            </a:r>
            <a:r>
              <a:rPr lang="nl-NL" sz="4800" dirty="0" smtClean="0"/>
              <a:t> </a:t>
            </a:r>
            <a:r>
              <a:rPr lang="nl-NL" sz="4800" dirty="0" err="1" smtClean="0"/>
              <a:t>specific</a:t>
            </a:r>
            <a:r>
              <a:rPr lang="nl-NL" sz="4800" dirty="0" smtClean="0"/>
              <a:t> </a:t>
            </a:r>
            <a:r>
              <a:rPr lang="nl-NL" sz="4800" dirty="0" err="1" smtClean="0"/>
              <a:t>know</a:t>
            </a:r>
            <a:r>
              <a:rPr lang="nl-NL" sz="4800" dirty="0" smtClean="0"/>
              <a:t> </a:t>
            </a:r>
            <a:r>
              <a:rPr lang="nl-NL" sz="4800" dirty="0" err="1" smtClean="0"/>
              <a:t>how</a:t>
            </a:r>
            <a:r>
              <a:rPr lang="nl-NL" sz="4800" dirty="0" smtClean="0"/>
              <a:t> </a:t>
            </a:r>
            <a:r>
              <a:rPr lang="nl-NL" sz="4800" dirty="0" err="1" smtClean="0"/>
              <a:t>and</a:t>
            </a:r>
            <a:r>
              <a:rPr lang="nl-NL" sz="4800" dirty="0" smtClean="0"/>
              <a:t> agro-</a:t>
            </a:r>
            <a:r>
              <a:rPr lang="nl-NL" sz="4800" dirty="0" err="1" smtClean="0"/>
              <a:t>ecology</a:t>
            </a:r>
            <a:r>
              <a:rPr lang="nl-NL" sz="4800" dirty="0" smtClean="0"/>
              <a:t> schools</a:t>
            </a:r>
          </a:p>
          <a:p>
            <a:r>
              <a:rPr lang="nl-NL" sz="4800" dirty="0" smtClean="0"/>
              <a:t>- </a:t>
            </a:r>
            <a:r>
              <a:rPr lang="nl-NL" sz="4800" dirty="0" err="1" smtClean="0"/>
              <a:t>Policies</a:t>
            </a:r>
            <a:r>
              <a:rPr lang="nl-NL" sz="4800" dirty="0" smtClean="0"/>
              <a:t> </a:t>
            </a:r>
            <a:r>
              <a:rPr lang="nl-NL" sz="4800" dirty="0" err="1" smtClean="0"/>
              <a:t>needed</a:t>
            </a:r>
            <a:r>
              <a:rPr lang="nl-NL" sz="4800" dirty="0" smtClean="0"/>
              <a:t> </a:t>
            </a:r>
            <a:r>
              <a:rPr lang="nl-NL" sz="4800" dirty="0" err="1" smtClean="0"/>
              <a:t>to</a:t>
            </a:r>
            <a:r>
              <a:rPr lang="nl-NL" sz="4800" dirty="0"/>
              <a:t> </a:t>
            </a:r>
            <a:r>
              <a:rPr lang="nl-NL" sz="4800" dirty="0" err="1" smtClean="0"/>
              <a:t>implement</a:t>
            </a:r>
            <a:r>
              <a:rPr lang="nl-NL" sz="4800" dirty="0" smtClean="0"/>
              <a:t> AE </a:t>
            </a:r>
            <a:r>
              <a:rPr lang="nl-NL" sz="4800" dirty="0" err="1" smtClean="0"/>
              <a:t>and</a:t>
            </a:r>
            <a:r>
              <a:rPr lang="nl-NL" sz="4800" dirty="0" smtClean="0"/>
              <a:t> support foodproducers (ex. Brasil)</a:t>
            </a:r>
          </a:p>
          <a:p>
            <a:r>
              <a:rPr lang="nl-NL" sz="4800" dirty="0" smtClean="0"/>
              <a:t>Public conference 16 september 2015 Brussels </a:t>
            </a:r>
          </a:p>
        </p:txBody>
      </p:sp>
      <p:sp>
        <p:nvSpPr>
          <p:cNvPr id="2" name="AutoShape 2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50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15" y="1"/>
            <a:ext cx="3119633" cy="2335957"/>
          </a:xfrm>
          <a:prstGeom prst="rect">
            <a:avLst/>
          </a:prstGeom>
        </p:spPr>
      </p:pic>
      <p:sp>
        <p:nvSpPr>
          <p:cNvPr id="4" name="AutoShape 2" descr="logo final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447815" y="2691685"/>
            <a:ext cx="11759247" cy="416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algn="l"/>
            <a:r>
              <a:rPr lang="nl-NL" sz="4800" dirty="0" smtClean="0"/>
              <a:t>70% of the </a:t>
            </a:r>
            <a:r>
              <a:rPr lang="nl-NL" sz="4800" dirty="0" err="1" smtClean="0"/>
              <a:t>worldpopulation</a:t>
            </a:r>
            <a:r>
              <a:rPr lang="nl-NL" sz="4800" dirty="0" smtClean="0"/>
              <a:t> </a:t>
            </a:r>
            <a:r>
              <a:rPr lang="nl-NL" sz="4800" dirty="0" err="1" smtClean="0"/>
              <a:t>eats</a:t>
            </a:r>
            <a:r>
              <a:rPr lang="nl-NL" sz="4800" dirty="0" smtClean="0"/>
              <a:t> food </a:t>
            </a:r>
            <a:r>
              <a:rPr lang="nl-NL" sz="4800" dirty="0" err="1" smtClean="0"/>
              <a:t>produced</a:t>
            </a:r>
            <a:r>
              <a:rPr lang="nl-NL" sz="4800" dirty="0" smtClean="0"/>
              <a:t> </a:t>
            </a:r>
            <a:r>
              <a:rPr lang="nl-NL" sz="4800" dirty="0" err="1" smtClean="0"/>
              <a:t>by</a:t>
            </a:r>
            <a:r>
              <a:rPr lang="nl-NL" sz="4800" dirty="0" smtClean="0"/>
              <a:t> </a:t>
            </a:r>
            <a:r>
              <a:rPr lang="nl-NL" sz="4800" dirty="0" err="1" smtClean="0"/>
              <a:t>smallscale</a:t>
            </a:r>
            <a:r>
              <a:rPr lang="nl-NL" sz="4800" dirty="0" smtClean="0"/>
              <a:t> foodproducers</a:t>
            </a:r>
          </a:p>
          <a:p>
            <a:pPr algn="l"/>
            <a:r>
              <a:rPr lang="nl-NL" sz="4800" dirty="0" smtClean="0"/>
              <a:t>50% of the </a:t>
            </a:r>
            <a:r>
              <a:rPr lang="nl-NL" sz="4800" dirty="0" err="1" smtClean="0"/>
              <a:t>worldpopulation</a:t>
            </a:r>
            <a:r>
              <a:rPr lang="nl-NL" sz="4800" dirty="0" smtClean="0"/>
              <a:t> </a:t>
            </a:r>
            <a:r>
              <a:rPr lang="nl-NL" sz="4800" dirty="0" err="1" smtClean="0"/>
              <a:t>produces</a:t>
            </a:r>
            <a:r>
              <a:rPr lang="nl-NL" sz="4800" dirty="0" smtClean="0"/>
              <a:t> </a:t>
            </a:r>
            <a:r>
              <a:rPr lang="nl-NL" sz="4800" dirty="0" err="1" smtClean="0"/>
              <a:t>this</a:t>
            </a:r>
            <a:r>
              <a:rPr lang="nl-NL" sz="4800" dirty="0" smtClean="0"/>
              <a:t> food</a:t>
            </a:r>
          </a:p>
          <a:p>
            <a:pPr algn="l"/>
            <a:r>
              <a:rPr lang="nl-NL" sz="4800" dirty="0" smtClean="0"/>
              <a:t>30% of the </a:t>
            </a:r>
            <a:r>
              <a:rPr lang="nl-NL" sz="4800" dirty="0" err="1" smtClean="0"/>
              <a:t>natural</a:t>
            </a:r>
            <a:r>
              <a:rPr lang="nl-NL" sz="4800" dirty="0" smtClean="0"/>
              <a:t> resources is </a:t>
            </a:r>
            <a:r>
              <a:rPr lang="nl-NL" sz="4800" dirty="0" err="1" smtClean="0"/>
              <a:t>used</a:t>
            </a:r>
            <a:r>
              <a:rPr lang="nl-NL" sz="4800" dirty="0" smtClean="0"/>
              <a:t> </a:t>
            </a:r>
            <a:r>
              <a:rPr lang="nl-NL" sz="4800" dirty="0" err="1" smtClean="0"/>
              <a:t>for</a:t>
            </a:r>
            <a:r>
              <a:rPr lang="nl-NL" sz="4800" dirty="0" smtClean="0"/>
              <a:t> </a:t>
            </a:r>
            <a:r>
              <a:rPr lang="nl-NL" sz="4800" dirty="0" err="1" smtClean="0"/>
              <a:t>production</a:t>
            </a:r>
            <a:endParaRPr lang="nl-NL" sz="4800" dirty="0" smtClean="0"/>
          </a:p>
          <a:p>
            <a:pPr algn="l"/>
            <a:r>
              <a:rPr lang="nl-NL" sz="4800" dirty="0" smtClean="0"/>
              <a:t>the food </a:t>
            </a:r>
            <a:r>
              <a:rPr lang="nl-NL" sz="4800" dirty="0" err="1" smtClean="0"/>
              <a:t>they</a:t>
            </a:r>
            <a:r>
              <a:rPr lang="nl-NL" sz="4800" dirty="0" smtClean="0"/>
              <a:t> produce is </a:t>
            </a:r>
            <a:r>
              <a:rPr lang="nl-NL" sz="4800" dirty="0" err="1" smtClean="0"/>
              <a:t>healthy</a:t>
            </a:r>
            <a:r>
              <a:rPr lang="nl-NL" sz="4800" dirty="0" smtClean="0"/>
              <a:t> </a:t>
            </a:r>
            <a:r>
              <a:rPr lang="nl-NL" sz="4800" dirty="0" err="1" smtClean="0"/>
              <a:t>and</a:t>
            </a:r>
            <a:r>
              <a:rPr lang="nl-NL" sz="4800" dirty="0" smtClean="0"/>
              <a:t> pure</a:t>
            </a:r>
          </a:p>
          <a:p>
            <a:pPr algn="l"/>
            <a:endParaRPr lang="nl-NL" sz="4800" dirty="0" smtClean="0"/>
          </a:p>
          <a:p>
            <a:pPr algn="l"/>
            <a:r>
              <a:rPr lang="nl-NL" sz="4800" dirty="0" smtClean="0"/>
              <a:t>30% of the </a:t>
            </a:r>
            <a:r>
              <a:rPr lang="nl-NL" sz="4800" dirty="0" err="1" smtClean="0"/>
              <a:t>worldpopulation</a:t>
            </a:r>
            <a:r>
              <a:rPr lang="nl-NL" sz="4800" dirty="0" smtClean="0"/>
              <a:t> </a:t>
            </a:r>
            <a:r>
              <a:rPr lang="nl-NL" sz="4800" dirty="0" err="1" smtClean="0"/>
              <a:t>eats</a:t>
            </a:r>
            <a:r>
              <a:rPr lang="nl-NL" sz="4800" dirty="0" smtClean="0"/>
              <a:t> food </a:t>
            </a:r>
            <a:r>
              <a:rPr lang="nl-NL" sz="4800" dirty="0" err="1" smtClean="0"/>
              <a:t>produced</a:t>
            </a:r>
            <a:r>
              <a:rPr lang="nl-NL" sz="4800" dirty="0" smtClean="0"/>
              <a:t> </a:t>
            </a:r>
            <a:r>
              <a:rPr lang="nl-NL" sz="4800" dirty="0" err="1" smtClean="0"/>
              <a:t>by</a:t>
            </a:r>
            <a:r>
              <a:rPr lang="nl-NL" sz="4800" dirty="0" smtClean="0"/>
              <a:t> agro-</a:t>
            </a:r>
            <a:r>
              <a:rPr lang="nl-NL" sz="4800" dirty="0" err="1" smtClean="0"/>
              <a:t>industrial</a:t>
            </a:r>
            <a:r>
              <a:rPr lang="nl-NL" sz="4800" dirty="0" smtClean="0"/>
              <a:t> producers</a:t>
            </a:r>
          </a:p>
          <a:p>
            <a:pPr algn="l"/>
            <a:r>
              <a:rPr lang="nl-NL" sz="4800" dirty="0" smtClean="0"/>
              <a:t>70% of the </a:t>
            </a:r>
            <a:r>
              <a:rPr lang="nl-NL" sz="4800" dirty="0" err="1" smtClean="0"/>
              <a:t>natural</a:t>
            </a:r>
            <a:r>
              <a:rPr lang="nl-NL" sz="4800" dirty="0" smtClean="0"/>
              <a:t> resources is </a:t>
            </a:r>
            <a:r>
              <a:rPr lang="nl-NL" sz="4800" dirty="0" err="1" smtClean="0"/>
              <a:t>used</a:t>
            </a:r>
            <a:r>
              <a:rPr lang="nl-NL" sz="4800" dirty="0" smtClean="0"/>
              <a:t> </a:t>
            </a:r>
            <a:r>
              <a:rPr lang="nl-NL" sz="4800" dirty="0" err="1" smtClean="0"/>
              <a:t>for</a:t>
            </a:r>
            <a:r>
              <a:rPr lang="nl-NL" sz="4800" dirty="0" smtClean="0"/>
              <a:t> </a:t>
            </a:r>
            <a:r>
              <a:rPr lang="nl-NL" sz="4800" dirty="0" err="1" smtClean="0"/>
              <a:t>production</a:t>
            </a:r>
            <a:r>
              <a:rPr lang="nl-NL" sz="4800" dirty="0" smtClean="0"/>
              <a:t> (in </a:t>
            </a:r>
            <a:r>
              <a:rPr lang="nl-NL" sz="4800" dirty="0" err="1" smtClean="0"/>
              <a:t>other</a:t>
            </a:r>
            <a:r>
              <a:rPr lang="nl-NL" sz="4800" dirty="0" smtClean="0"/>
              <a:t> </a:t>
            </a:r>
            <a:r>
              <a:rPr lang="nl-NL" sz="4800" dirty="0" err="1" smtClean="0"/>
              <a:t>regions</a:t>
            </a:r>
            <a:r>
              <a:rPr lang="nl-NL" sz="4800" dirty="0" smtClean="0"/>
              <a:t>)</a:t>
            </a:r>
          </a:p>
          <a:p>
            <a:pPr algn="l"/>
            <a:r>
              <a:rPr lang="nl-NL" sz="4800" dirty="0" smtClean="0"/>
              <a:t>60% of the </a:t>
            </a:r>
            <a:r>
              <a:rPr lang="nl-NL" sz="4800" dirty="0" err="1" smtClean="0"/>
              <a:t>production</a:t>
            </a:r>
            <a:r>
              <a:rPr lang="nl-NL" sz="4800" dirty="0" smtClean="0"/>
              <a:t> is </a:t>
            </a:r>
            <a:r>
              <a:rPr lang="nl-NL" sz="4800" dirty="0" err="1" smtClean="0"/>
              <a:t>wasted</a:t>
            </a:r>
            <a:r>
              <a:rPr lang="nl-NL" sz="4800" dirty="0" smtClean="0"/>
              <a:t> </a:t>
            </a:r>
            <a:r>
              <a:rPr lang="nl-NL" sz="4800" dirty="0" err="1" smtClean="0"/>
              <a:t>before</a:t>
            </a:r>
            <a:r>
              <a:rPr lang="nl-NL" sz="4800" dirty="0" smtClean="0"/>
              <a:t> </a:t>
            </a:r>
            <a:r>
              <a:rPr lang="nl-NL" sz="4800" dirty="0" err="1" smtClean="0"/>
              <a:t>it</a:t>
            </a:r>
            <a:r>
              <a:rPr lang="nl-NL" sz="4800" dirty="0" smtClean="0"/>
              <a:t> </a:t>
            </a:r>
            <a:r>
              <a:rPr lang="nl-NL" sz="4800" dirty="0" err="1" smtClean="0"/>
              <a:t>reaches</a:t>
            </a:r>
            <a:r>
              <a:rPr lang="nl-NL" sz="4800" dirty="0" smtClean="0"/>
              <a:t> the </a:t>
            </a:r>
            <a:r>
              <a:rPr lang="nl-NL" sz="4800" dirty="0" err="1" smtClean="0"/>
              <a:t>mouth</a:t>
            </a:r>
            <a:r>
              <a:rPr lang="nl-NL" sz="4800" dirty="0" smtClean="0"/>
              <a:t> of the </a:t>
            </a:r>
            <a:r>
              <a:rPr lang="nl-NL" sz="4800" dirty="0" err="1" smtClean="0"/>
              <a:t>eater</a:t>
            </a:r>
            <a:endParaRPr lang="nl-NL" sz="4800" dirty="0" smtClean="0"/>
          </a:p>
          <a:p>
            <a:pPr algn="l"/>
            <a:r>
              <a:rPr lang="nl-NL" sz="4800" dirty="0"/>
              <a:t>t</a:t>
            </a:r>
            <a:r>
              <a:rPr lang="nl-NL" sz="4800" dirty="0" smtClean="0"/>
              <a:t>he </a:t>
            </a:r>
            <a:r>
              <a:rPr lang="nl-NL" sz="4800" dirty="0" err="1" smtClean="0"/>
              <a:t>foodproducts</a:t>
            </a:r>
            <a:r>
              <a:rPr lang="nl-NL" sz="4800" dirty="0" smtClean="0"/>
              <a:t> are </a:t>
            </a:r>
            <a:r>
              <a:rPr lang="nl-NL" sz="4800" dirty="0" err="1" smtClean="0"/>
              <a:t>responsible</a:t>
            </a:r>
            <a:r>
              <a:rPr lang="nl-NL" sz="4800" dirty="0" smtClean="0"/>
              <a:t> </a:t>
            </a:r>
            <a:r>
              <a:rPr lang="nl-NL" sz="4800" dirty="0" err="1" smtClean="0"/>
              <a:t>for</a:t>
            </a:r>
            <a:r>
              <a:rPr lang="nl-NL" sz="4800" dirty="0" smtClean="0"/>
              <a:t> </a:t>
            </a:r>
            <a:r>
              <a:rPr lang="nl-NL" sz="4800" dirty="0" err="1" smtClean="0"/>
              <a:t>obese</a:t>
            </a:r>
            <a:r>
              <a:rPr lang="nl-NL" sz="4800" dirty="0" smtClean="0"/>
              <a:t>, </a:t>
            </a:r>
            <a:r>
              <a:rPr lang="nl-NL" sz="4800" dirty="0" err="1" smtClean="0"/>
              <a:t>cardio-vasculair</a:t>
            </a:r>
            <a:r>
              <a:rPr lang="nl-NL" sz="4800" dirty="0" smtClean="0"/>
              <a:t> </a:t>
            </a:r>
            <a:r>
              <a:rPr lang="nl-NL" sz="4800" dirty="0" err="1" smtClean="0"/>
              <a:t>diseases</a:t>
            </a:r>
            <a:r>
              <a:rPr lang="nl-NL" sz="4800" dirty="0" smtClean="0"/>
              <a:t> </a:t>
            </a:r>
            <a:r>
              <a:rPr lang="nl-NL" sz="4800" dirty="0" err="1" smtClean="0"/>
              <a:t>and</a:t>
            </a:r>
            <a:r>
              <a:rPr lang="nl-NL" sz="4800" dirty="0" smtClean="0"/>
              <a:t> </a:t>
            </a:r>
            <a:r>
              <a:rPr lang="nl-NL" sz="4800" dirty="0" err="1" smtClean="0"/>
              <a:t>cancer</a:t>
            </a:r>
            <a:endParaRPr lang="nl-NL" sz="4800" dirty="0" smtClean="0"/>
          </a:p>
          <a:p>
            <a:pPr algn="l"/>
            <a:endParaRPr lang="nl-NL" sz="4800" dirty="0" smtClean="0"/>
          </a:p>
          <a:p>
            <a:endParaRPr lang="nl-NL" sz="4800" dirty="0" smtClean="0"/>
          </a:p>
          <a:p>
            <a:endParaRPr lang="nl-NL" sz="4800" dirty="0" smtClean="0"/>
          </a:p>
        </p:txBody>
      </p:sp>
    </p:spTree>
    <p:extLst>
      <p:ext uri="{BB962C8B-B14F-4D97-AF65-F5344CB8AC3E}">
        <p14:creationId xmlns:p14="http://schemas.microsoft.com/office/powerpoint/2010/main" val="7701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/>
          <p:cNvGrpSpPr/>
          <p:nvPr/>
        </p:nvGrpSpPr>
        <p:grpSpPr>
          <a:xfrm>
            <a:off x="1378040" y="1996225"/>
            <a:ext cx="9118241" cy="3606085"/>
            <a:chOff x="0" y="0"/>
            <a:chExt cx="7213600" cy="1368425"/>
          </a:xfrm>
        </p:grpSpPr>
        <p:sp>
          <p:nvSpPr>
            <p:cNvPr id="8" name="Pentagon 3"/>
            <p:cNvSpPr/>
            <p:nvPr/>
          </p:nvSpPr>
          <p:spPr>
            <a:xfrm>
              <a:off x="90488" y="368300"/>
              <a:ext cx="858837" cy="812800"/>
            </a:xfrm>
            <a:prstGeom prst="homePlate">
              <a:avLst>
                <a:gd name="adj" fmla="val 1905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Aft>
                  <a:spcPts val="0"/>
                </a:spcAft>
              </a:pPr>
              <a:r>
                <a:rPr lang="en-GB" sz="11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Input industry</a:t>
              </a:r>
              <a:endParaRPr lang="nl-N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Chevron 4"/>
            <p:cNvSpPr/>
            <p:nvPr/>
          </p:nvSpPr>
          <p:spPr>
            <a:xfrm>
              <a:off x="925513" y="368300"/>
              <a:ext cx="1117600" cy="812800"/>
            </a:xfrm>
            <a:prstGeom prst="chevron">
              <a:avLst>
                <a:gd name="adj" fmla="val 1808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fontAlgn="base">
                <a:spcAft>
                  <a:spcPts val="0"/>
                </a:spcAft>
              </a:pPr>
              <a:r>
                <a:rPr lang="en-GB" sz="11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Farmers, fishermen</a:t>
              </a:r>
              <a:endParaRPr lang="nl-N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Chevron 8"/>
            <p:cNvSpPr/>
            <p:nvPr/>
          </p:nvSpPr>
          <p:spPr>
            <a:xfrm>
              <a:off x="5253038" y="357188"/>
              <a:ext cx="962025" cy="823912"/>
            </a:xfrm>
            <a:prstGeom prst="chevron">
              <a:avLst>
                <a:gd name="adj" fmla="val 1971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0" anchor="ctr"/>
            <a:lstStyle/>
            <a:p>
              <a:pPr algn="ctr" fontAlgn="base">
                <a:spcAft>
                  <a:spcPts val="0"/>
                </a:spcAft>
              </a:pPr>
              <a:r>
                <a:rPr lang="en-GB" sz="1050" kern="12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Con-summers</a:t>
              </a:r>
              <a:endParaRPr lang="nl-N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Chevron 24"/>
            <p:cNvSpPr/>
            <p:nvPr/>
          </p:nvSpPr>
          <p:spPr>
            <a:xfrm>
              <a:off x="6138863" y="357188"/>
              <a:ext cx="1008062" cy="823912"/>
            </a:xfrm>
            <a:prstGeom prst="chevron">
              <a:avLst>
                <a:gd name="adj" fmla="val 1971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fontAlgn="base">
                <a:spcAft>
                  <a:spcPts val="0"/>
                </a:spcAft>
              </a:pPr>
              <a:r>
                <a:rPr lang="en-GB" sz="1100" kern="12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Waste process, sewage</a:t>
              </a:r>
              <a:endParaRPr lang="nl-N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"/>
            <p:cNvSpPr/>
            <p:nvPr/>
          </p:nvSpPr>
          <p:spPr>
            <a:xfrm>
              <a:off x="0" y="0"/>
              <a:ext cx="7213600" cy="136842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nl-NL"/>
            </a:p>
          </p:txBody>
        </p:sp>
        <p:sp>
          <p:nvSpPr>
            <p:cNvPr id="13" name="TextBox 16"/>
            <p:cNvSpPr txBox="1">
              <a:spLocks noChangeArrowheads="1"/>
            </p:cNvSpPr>
            <p:nvPr/>
          </p:nvSpPr>
          <p:spPr bwMode="auto">
            <a:xfrm>
              <a:off x="1800225" y="14288"/>
              <a:ext cx="3683000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Aft>
                  <a:spcPts val="0"/>
                </a:spcAft>
              </a:pPr>
              <a:r>
                <a:rPr lang="en-GB" sz="1200" b="1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Food system actors and their activities</a:t>
              </a:r>
              <a:endParaRPr lang="nl-N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Parallelogram 10"/>
            <p:cNvSpPr/>
            <p:nvPr/>
          </p:nvSpPr>
          <p:spPr>
            <a:xfrm>
              <a:off x="1962150" y="854075"/>
              <a:ext cx="3352800" cy="349250"/>
            </a:xfrm>
            <a:prstGeom prst="parallelogram">
              <a:avLst>
                <a:gd name="adj" fmla="val 42085"/>
              </a:avLst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fontAlgn="base">
                <a:spcAft>
                  <a:spcPts val="0"/>
                </a:spcAft>
              </a:pPr>
              <a:r>
                <a:rPr lang="en-GB" sz="1100" kern="12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Subsistence farmers</a:t>
              </a:r>
              <a:endParaRPr lang="nl-N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Parallelogram 57"/>
            <p:cNvSpPr/>
            <p:nvPr/>
          </p:nvSpPr>
          <p:spPr>
            <a:xfrm rot="10800000" flipV="1">
              <a:off x="4140200" y="368300"/>
              <a:ext cx="1174750" cy="430213"/>
            </a:xfrm>
            <a:prstGeom prst="parallelogram">
              <a:avLst>
                <a:gd name="adj" fmla="val 3656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fontAlgn="base">
                <a:spcAft>
                  <a:spcPts val="0"/>
                </a:spcAft>
              </a:pPr>
              <a:r>
                <a:rPr lang="en-GB" sz="1100" kern="12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Retailers, food service</a:t>
              </a:r>
              <a:endParaRPr lang="nl-N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Parallelogram 59"/>
            <p:cNvSpPr/>
            <p:nvPr/>
          </p:nvSpPr>
          <p:spPr>
            <a:xfrm rot="10800000" flipV="1">
              <a:off x="3082925" y="379413"/>
              <a:ext cx="1174750" cy="430212"/>
            </a:xfrm>
            <a:prstGeom prst="parallelogram">
              <a:avLst>
                <a:gd name="adj" fmla="val 3656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fontAlgn="base">
                <a:spcAft>
                  <a:spcPts val="0"/>
                </a:spcAft>
              </a:pPr>
              <a:r>
                <a:rPr lang="en-GB" sz="11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Food industry</a:t>
              </a:r>
              <a:endParaRPr lang="nl-N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Parallelogram 60"/>
            <p:cNvSpPr/>
            <p:nvPr/>
          </p:nvSpPr>
          <p:spPr>
            <a:xfrm rot="10800000" flipV="1">
              <a:off x="2000250" y="381000"/>
              <a:ext cx="1174750" cy="430213"/>
            </a:xfrm>
            <a:prstGeom prst="parallelogram">
              <a:avLst>
                <a:gd name="adj" fmla="val 3656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fontAlgn="base">
                <a:spcAft>
                  <a:spcPts val="0"/>
                </a:spcAft>
              </a:pPr>
              <a:r>
                <a:rPr lang="en-GB" sz="11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Traders, processors</a:t>
              </a:r>
              <a:endParaRPr lang="nl-N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32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table"/>
          <p:cNvPicPr/>
          <p:nvPr/>
        </p:nvPicPr>
        <p:blipFill>
          <a:blip r:embed="rId2"/>
          <a:stretch>
            <a:fillRect/>
          </a:stretch>
        </p:blipFill>
        <p:spPr>
          <a:xfrm>
            <a:off x="721217" y="502278"/>
            <a:ext cx="10813961" cy="58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6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60" y="180304"/>
            <a:ext cx="3684560" cy="2758970"/>
          </a:xfrm>
          <a:prstGeom prst="rect">
            <a:avLst/>
          </a:prstGeom>
        </p:spPr>
      </p:pic>
      <p:sp>
        <p:nvSpPr>
          <p:cNvPr id="4" name="AutoShape 2" descr="logo final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2644462" y="1635617"/>
            <a:ext cx="9144000" cy="429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r>
              <a:rPr lang="nl-NL" sz="4800" dirty="0" err="1" smtClean="0"/>
              <a:t>Average</a:t>
            </a:r>
            <a:r>
              <a:rPr lang="nl-NL" sz="4800" dirty="0" smtClean="0"/>
              <a:t> </a:t>
            </a:r>
            <a:r>
              <a:rPr lang="nl-NL" sz="4800" dirty="0" err="1" smtClean="0"/>
              <a:t>farmsize</a:t>
            </a:r>
            <a:r>
              <a:rPr lang="nl-NL" sz="4800" dirty="0" smtClean="0"/>
              <a:t> in EU:</a:t>
            </a:r>
          </a:p>
          <a:p>
            <a:r>
              <a:rPr lang="nl-NL" sz="4800" dirty="0" smtClean="0"/>
              <a:t>15 </a:t>
            </a:r>
            <a:r>
              <a:rPr lang="nl-NL" sz="4800" dirty="0" err="1" smtClean="0"/>
              <a:t>old</a:t>
            </a:r>
            <a:r>
              <a:rPr lang="nl-NL" sz="4800" dirty="0" smtClean="0"/>
              <a:t> </a:t>
            </a:r>
            <a:r>
              <a:rPr lang="nl-NL" sz="4800" dirty="0" err="1" smtClean="0"/>
              <a:t>memberstates</a:t>
            </a:r>
            <a:r>
              <a:rPr lang="nl-NL" sz="4800" dirty="0" smtClean="0"/>
              <a:t>: 24ha</a:t>
            </a:r>
          </a:p>
          <a:p>
            <a:r>
              <a:rPr lang="nl-NL" sz="4800" dirty="0" smtClean="0"/>
              <a:t>12 new </a:t>
            </a:r>
            <a:r>
              <a:rPr lang="nl-NL" sz="4800" dirty="0" err="1" smtClean="0"/>
              <a:t>memberstates</a:t>
            </a:r>
            <a:r>
              <a:rPr lang="nl-NL" sz="4800" dirty="0" smtClean="0"/>
              <a:t>: 7 ha</a:t>
            </a:r>
          </a:p>
          <a:p>
            <a:r>
              <a:rPr lang="nl-NL" sz="4800" dirty="0" smtClean="0"/>
              <a:t>Global level: 85% &lt; 2ha</a:t>
            </a:r>
          </a:p>
          <a:p>
            <a:endParaRPr lang="nl-NL" sz="4800" dirty="0"/>
          </a:p>
          <a:p>
            <a:r>
              <a:rPr lang="nl-NL" sz="4800" dirty="0" smtClean="0"/>
              <a:t>In EU </a:t>
            </a:r>
            <a:r>
              <a:rPr lang="nl-NL" sz="4800" dirty="0" err="1" smtClean="0"/>
              <a:t>since</a:t>
            </a:r>
            <a:r>
              <a:rPr lang="nl-NL" sz="4800" dirty="0" smtClean="0"/>
              <a:t> 2005 25% of the farmers has </a:t>
            </a:r>
            <a:r>
              <a:rPr lang="nl-NL" sz="4800" dirty="0" err="1" smtClean="0"/>
              <a:t>stopped</a:t>
            </a:r>
            <a:r>
              <a:rPr lang="nl-NL" sz="4800" dirty="0" smtClean="0"/>
              <a:t> </a:t>
            </a:r>
            <a:r>
              <a:rPr lang="nl-NL" sz="4800" dirty="0" err="1" smtClean="0"/>
              <a:t>farming</a:t>
            </a:r>
            <a:endParaRPr lang="nl-NL" sz="4800" dirty="0" smtClean="0"/>
          </a:p>
          <a:p>
            <a:r>
              <a:rPr lang="nl-NL" sz="4800" dirty="0" err="1" smtClean="0"/>
              <a:t>Average</a:t>
            </a:r>
            <a:r>
              <a:rPr lang="nl-NL" sz="4800" dirty="0" smtClean="0"/>
              <a:t> </a:t>
            </a:r>
            <a:r>
              <a:rPr lang="nl-NL" sz="4800" dirty="0" err="1" smtClean="0"/>
              <a:t>age</a:t>
            </a:r>
            <a:r>
              <a:rPr lang="nl-NL" sz="4800" dirty="0" smtClean="0"/>
              <a:t> EU farmers is 50+</a:t>
            </a:r>
            <a:endParaRPr lang="nl-NL" sz="4800" dirty="0"/>
          </a:p>
        </p:txBody>
      </p:sp>
    </p:spTree>
    <p:extLst>
      <p:ext uri="{BB962C8B-B14F-4D97-AF65-F5344CB8AC3E}">
        <p14:creationId xmlns:p14="http://schemas.microsoft.com/office/powerpoint/2010/main" val="317198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logo final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2695978" y="1957589"/>
            <a:ext cx="9144000" cy="428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nl-NL" sz="4800" dirty="0" smtClean="0"/>
          </a:p>
          <a:p>
            <a:endParaRPr lang="nl-NL" sz="4800" dirty="0" smtClean="0"/>
          </a:p>
          <a:p>
            <a:endParaRPr lang="nl-NL" sz="4800" dirty="0" smtClean="0"/>
          </a:p>
        </p:txBody>
      </p:sp>
      <p:sp>
        <p:nvSpPr>
          <p:cNvPr id="2" name="AutoShape 2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AutoShape 2" descr="https://encrypted-tbn3.gstatic.com/images?q=tbn:ANd9GcRgUMJeQb8nDt6Gj7WHPOY22zGrZj8R3g3IDO1IJxfKxmw0aeH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" name="AutoShape 4" descr="https://encrypted-tbn3.gstatic.com/images?q=tbn:ANd9GcRgUMJeQb8nDt6Gj7WHPOY22zGrZj8R3g3IDO1IJxfKxmw0aeH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05" y="21361"/>
            <a:ext cx="12154024" cy="683663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4498" y="1553000"/>
            <a:ext cx="6858000" cy="3857625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22" y="7937"/>
            <a:ext cx="5855120" cy="3293505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56" y="4101921"/>
            <a:ext cx="3181350" cy="238125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0662" y="4144193"/>
            <a:ext cx="3137437" cy="235307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91785" y="2924732"/>
            <a:ext cx="2527300" cy="189547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4984" y="2782300"/>
            <a:ext cx="3930407" cy="260603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048" y="4175848"/>
            <a:ext cx="2427027" cy="182027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382" y="5542544"/>
            <a:ext cx="1966173" cy="147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4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16" y="1"/>
            <a:ext cx="3222664" cy="2413106"/>
          </a:xfrm>
          <a:prstGeom prst="rect">
            <a:avLst/>
          </a:prstGeom>
        </p:spPr>
      </p:pic>
      <p:sp>
        <p:nvSpPr>
          <p:cNvPr id="4" name="AutoShape 2" descr="logo final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3156331" y="937178"/>
            <a:ext cx="9035669" cy="561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r>
              <a:rPr lang="nl-NL" sz="4800" dirty="0" smtClean="0"/>
              <a:t> </a:t>
            </a:r>
          </a:p>
          <a:p>
            <a:r>
              <a:rPr lang="en-US" sz="4800" dirty="0" err="1"/>
              <a:t>Agroecology</a:t>
            </a:r>
            <a:r>
              <a:rPr lang="en-US" sz="4800" dirty="0"/>
              <a:t> is political; </a:t>
            </a:r>
            <a:endParaRPr lang="en-US" sz="4800" dirty="0" smtClean="0"/>
          </a:p>
          <a:p>
            <a:pPr marL="685800" indent="-685800">
              <a:buFontTx/>
              <a:buChar char="-"/>
            </a:pPr>
            <a:r>
              <a:rPr lang="en-US" sz="4800" dirty="0" smtClean="0"/>
              <a:t>challenge </a:t>
            </a:r>
            <a:r>
              <a:rPr lang="en-US" sz="4800" dirty="0"/>
              <a:t>and transform structures of power in </a:t>
            </a:r>
            <a:r>
              <a:rPr lang="en-US" sz="4800" dirty="0" smtClean="0"/>
              <a:t>society</a:t>
            </a:r>
          </a:p>
          <a:p>
            <a:pPr marL="685800" indent="-685800">
              <a:buFontTx/>
              <a:buChar char="-"/>
            </a:pPr>
            <a:r>
              <a:rPr lang="en-US" sz="4800" dirty="0" smtClean="0"/>
              <a:t>put </a:t>
            </a:r>
            <a:r>
              <a:rPr lang="en-US" sz="4800" dirty="0"/>
              <a:t>the control of seeds, biodiversity, land and territories, waters, knowledge, culture and the commons in the hands of </a:t>
            </a:r>
            <a:r>
              <a:rPr lang="en-US" sz="4800" b="1" dirty="0"/>
              <a:t>the peoples who feed the </a:t>
            </a:r>
            <a:r>
              <a:rPr lang="en-US" sz="4800" b="1" dirty="0" smtClean="0"/>
              <a:t>world</a:t>
            </a:r>
            <a:endParaRPr lang="nl-NL" sz="4800" dirty="0" smtClean="0"/>
          </a:p>
          <a:p>
            <a:endParaRPr lang="nl-NL" sz="4800" dirty="0" smtClean="0"/>
          </a:p>
          <a:p>
            <a:endParaRPr lang="nl-NL" sz="4800" dirty="0" smtClean="0"/>
          </a:p>
        </p:txBody>
      </p:sp>
      <p:sp>
        <p:nvSpPr>
          <p:cNvPr id="2" name="AutoShape 2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011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16" y="1"/>
            <a:ext cx="3222664" cy="2413106"/>
          </a:xfrm>
          <a:prstGeom prst="rect">
            <a:avLst/>
          </a:prstGeom>
        </p:spPr>
      </p:pic>
      <p:sp>
        <p:nvSpPr>
          <p:cNvPr id="4" name="AutoShape 2" descr="logo final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2537393" y="2105025"/>
            <a:ext cx="9408602" cy="41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l"/>
            <a:r>
              <a:rPr lang="nl-NL" sz="4800" dirty="0" err="1" smtClean="0"/>
              <a:t>To</a:t>
            </a:r>
            <a:r>
              <a:rPr lang="nl-NL" sz="4800" dirty="0" smtClean="0"/>
              <a:t> </a:t>
            </a:r>
            <a:r>
              <a:rPr lang="nl-NL" sz="4800" dirty="0" err="1" smtClean="0"/>
              <a:t>achieve</a:t>
            </a:r>
            <a:r>
              <a:rPr lang="nl-NL" sz="4800" dirty="0" smtClean="0"/>
              <a:t> </a:t>
            </a:r>
            <a:r>
              <a:rPr lang="nl-NL" sz="4800" dirty="0" err="1"/>
              <a:t>foodsovereignty</a:t>
            </a:r>
            <a:endParaRPr lang="nl-NL" sz="4800" dirty="0"/>
          </a:p>
          <a:p>
            <a:pPr algn="l"/>
            <a:r>
              <a:rPr lang="nl-NL" sz="4800" b="1" dirty="0" smtClean="0"/>
              <a:t>Agro-</a:t>
            </a:r>
            <a:r>
              <a:rPr lang="nl-NL" sz="4800" b="1" dirty="0" err="1" smtClean="0"/>
              <a:t>ecology</a:t>
            </a:r>
            <a:endParaRPr lang="nl-NL" sz="4800" b="1" dirty="0" smtClean="0"/>
          </a:p>
          <a:p>
            <a:pPr algn="l"/>
            <a:r>
              <a:rPr lang="nl-NL" sz="4800" dirty="0" smtClean="0"/>
              <a:t>A model of food </a:t>
            </a:r>
            <a:r>
              <a:rPr lang="nl-NL" sz="4800" dirty="0" err="1" smtClean="0"/>
              <a:t>production</a:t>
            </a:r>
            <a:r>
              <a:rPr lang="nl-NL" sz="4800" dirty="0" smtClean="0"/>
              <a:t>-processing-</a:t>
            </a:r>
            <a:r>
              <a:rPr lang="nl-NL" sz="4800" dirty="0" err="1" smtClean="0"/>
              <a:t>distribution</a:t>
            </a:r>
            <a:r>
              <a:rPr lang="nl-NL" sz="4800" dirty="0" smtClean="0"/>
              <a:t>-markets-</a:t>
            </a:r>
            <a:r>
              <a:rPr lang="nl-NL" sz="4800" dirty="0" err="1" smtClean="0"/>
              <a:t>social</a:t>
            </a:r>
            <a:r>
              <a:rPr lang="nl-NL" sz="4800" dirty="0" smtClean="0"/>
              <a:t> </a:t>
            </a:r>
            <a:r>
              <a:rPr lang="nl-NL" sz="4800" dirty="0" err="1" smtClean="0"/>
              <a:t>networks</a:t>
            </a:r>
            <a:endParaRPr lang="nl-NL" sz="4800" dirty="0" smtClean="0"/>
          </a:p>
          <a:p>
            <a:pPr algn="l"/>
            <a:r>
              <a:rPr lang="nl-NL" sz="4800" dirty="0" err="1" smtClean="0"/>
              <a:t>Autonomy</a:t>
            </a:r>
            <a:r>
              <a:rPr lang="nl-NL" sz="4800" dirty="0" smtClean="0"/>
              <a:t> </a:t>
            </a:r>
            <a:r>
              <a:rPr lang="nl-NL" sz="4800" dirty="0" err="1" smtClean="0"/>
              <a:t>and</a:t>
            </a:r>
            <a:r>
              <a:rPr lang="nl-NL" sz="4800" dirty="0" smtClean="0"/>
              <a:t> </a:t>
            </a:r>
            <a:r>
              <a:rPr lang="nl-NL" sz="4800" dirty="0" err="1" smtClean="0"/>
              <a:t>relation</a:t>
            </a:r>
            <a:endParaRPr lang="nl-NL" sz="4800" dirty="0" smtClean="0"/>
          </a:p>
          <a:p>
            <a:pPr algn="l"/>
            <a:r>
              <a:rPr lang="nl-NL" sz="4800" dirty="0" err="1" smtClean="0"/>
              <a:t>Holistic</a:t>
            </a:r>
            <a:r>
              <a:rPr lang="nl-NL" sz="4800" dirty="0" smtClean="0"/>
              <a:t> </a:t>
            </a:r>
            <a:r>
              <a:rPr lang="nl-NL" sz="4800" dirty="0" err="1" smtClean="0"/>
              <a:t>and</a:t>
            </a:r>
            <a:r>
              <a:rPr lang="nl-NL" sz="4800" dirty="0" smtClean="0"/>
              <a:t> </a:t>
            </a:r>
            <a:r>
              <a:rPr lang="nl-NL" sz="4800" dirty="0" err="1" smtClean="0"/>
              <a:t>political</a:t>
            </a:r>
            <a:endParaRPr lang="nl-NL" sz="4800" dirty="0"/>
          </a:p>
          <a:p>
            <a:pPr algn="l"/>
            <a:endParaRPr lang="nl-NL" sz="4800" dirty="0" smtClean="0"/>
          </a:p>
          <a:p>
            <a:endParaRPr lang="nl-NL" sz="4800" dirty="0" smtClean="0"/>
          </a:p>
        </p:txBody>
      </p:sp>
      <p:sp>
        <p:nvSpPr>
          <p:cNvPr id="2" name="AutoShape 2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 descr="data:image/jpeg;base64,/9j/4AAQSkZJRgABAQAAAQABAAD/2wCEAAkGBxIREhUTExQWFhQXFRQUGBgUGBUVFhYWGhgYFxcYFRgYHSggGBolHBUWITEhJSkrLi4uFx8zODMsNygtLisBCgoKDg0OGxAQGiwkHyYsLCwsLywsLywsLCwsLCwsLCwsLCwsLCwsLCwsLCwsLCwsLCwsLCwsLCwsLCwsLCwsLP/AABEIAOEA4QMBIgACEQEDEQH/xAAcAAEAAgMBAQEAAAAAAAAAAAAABQYDBAcCCAH/xABIEAABAwIDBQQGCAMECQUAAAABAAIDBBEFITEGEkFRYRMicYEHMpGhwdEUI0JSYnKCsRWS8DNDU+EWRFRzk6KywtIkNDVjw//EABkBAAMBAQEAAAAAAAAAAAAAAAADBAIBBf/EACcRAAICAgEEAgICAwAAAAAAAAABAhEDITEEEhNBIlEyYRRxQoGh/9oADAMBAAIRAxEAPwDrdJXltg7NvPiPHmFKtcCLjMKutddZ6aodGcsxxHy5FS48taZTPFe0TiLFTzteLtPlxHisqqTsmaoIiIAIiIAIiIAIiIALimNRbtTOP/ul/wCsrta47jWdXP8A76T/AKipupWkVdK9sz4ZGrFRhR+E09+CmYIbaqaipvZ7eL5Djl5q1Qx7rQ0cAB7FXqCPelYOR3vZmPfZWRU9OtNknUPhBERUkwRFo43ibKSnlqJPUjY555m2jR1JsB1KAOaenPajcjbQRnvSWkmsdIwe4z9RFz0b+JcZY1bOJ4hJVTSTym8kji93IX0A6AWA6AL9p4kiUimEaRmpIFMwRWC16WFSDQp5MekfoCtmwGzP0uTtZW/+njPH+8f938o1PkOJtD7OYJJWzCJmTfWkf9xnPxOgHPwK7jQUTII2xRt3WMFgPnzJ1J6pmLH3O3wKy5O1UuTL2beQ9gRe0VZIUynrAVvsfdULDsT4FWOjrl5x6FE/E8tN2mx/rVStJWB+Rydy5+CgIqgFbIPFMhNxFzgpFgRaNJW37r9eB4Hx5FbyrjJSVollFxdMIhK0qjEWt9XvH3e1dlJLk4ot8G4TZac+ItGTe8efD/NRdRWF2bzly0C05MQaOIU8s/0UQwfZJmpec94jwyCzMrHjUg+I+SrdRipIIYLnoCf2WtHNUvPqFo/F3fcc0ryv0P8ABfNFv+nP5N9/zVRq9mGukfJ2jgXuc8jukXcSctMs1lY2qP3Bw9Y/JbjKSVuckjR0AJ95KHJz5BY1DhmLD6bscib+VltPeFHVuJsikDC8OJaHC+WRuPgtqOVrxcELD+jdezboJ92RpOmh8DkrMqfmFMYdigsGv4ZB3Dz+adgyKPxYjPjb+SJhF+Ar9VZGFxf04bUb720EZ7rC2Scji/WOPyB3j4t5FdJ252jbh1HJPYF+TI2n7Ujsmg9Bm49GlfMhlfK9z5HFz3uLnOOrnE3JPmsTehmONuz9giupWkgsvFLEOS3IgpZMriqNqJq26SkfK9scY3nvIa0DifgBqTwAK1mLr3o/2V+is7aYfXvGh/uma7v5jx8hwz5CDk6Cc1FWTGyuAMoYBG3N570j+Lnf+I0A+JKmURWpUqRC3bthERdOHz1T1FuKmaHESOKnNovRs9l30jt4a9k894fkdo7wNvEqkEvjcWPaWuabFrgQQeoKhlBrkvjNS4L3RYheynaSpuucUNdYq24TXg2BWDpar3X62dw0cR5rHGbjJY3ld2jNJmSaoJ1cSOV8lqSSr0/NY3tC47ZtJI/WOvqLjqsnZM+63+ULRqKndCh6jHt02zQaqy0STBo1AHuUZV4swcRzVNxTH3vyBsOS90WJ0TM5aeSR346gbvmGNGXtWuQqt0WD/SWNoN3AeJWjj+PSNDXmKbvg7pcCxrrWuRcaZjPqsMO31BTm7KGFrxoWuBcD+bs7rcpNqBj3aUzKdzXxN7Vsm9vMDswGP7otvDeHlfgtKCa5MObjvto51WyzueZS43JuQ7NotkA13DLgt+jx+VlgSW8wfgeK2nNfBIQ4FpBs5rhmDyIViw2rie3dLGWOo3W2PjksM3GR4w/ap1rEqXptoI5HBovvHg3NV/FNm4pBvQ9x3K+R6DkfctLAXmmksWv3jkRY3PTqsMYqZ1Chr3M0zHI/Dkp2lrGyaZHkdf8ANU6d5a1rxew9YHWx4+RWz9MAaXk23QXEjKwAum48rjonyYVLZzf0344Z6xtK09ynALuszwHH+VhaP1OVIpKbQLHV1rppnyvzdI9zzfm43P7qWwuG+abORjHEydjYL9jFlsvYvVJS772M++9jP5nAfFIbHcHQvRrspfdrJxlrCw+6V3/b7eS6WvMUYaA1osAAABwAyAXpXQioqkefOTk7YREWjIREQAUZjOA09WLTRhx4OGT2+Dhn5aKTRDVgnRyjaHYCaC76cmZg+z/etHgPX8s+irNLiJYbG4IPhmu+qubSbG01b3iDHL/iMsCfzjR379UiWH6HwzfZUsKxzLVSjMaadciq1iGxdbSklg7Zn3ork+cfrey6h5auQGxBBGoscj15JDi0UKSZ0Rlc0jVatXXt0uqMzEZeF14lqHH1nAeeZ8BxXNnSdxDE/wAVlAYhVv3C8mwsd3eyDncBkvNPUMDg53eANy13Ecuigdo659RLaMOfc2jija5zz+lo4dEJWb45K/Ljby4knM6rXlxFzjm5dH2b9ClTO0SVUracOz7MN7SW34jcNaema6fsd6OqLDSXxh0kpFu0m3XOA5MAADR4C/VUrESvO/s+cG4fVPbvNgmc37zYpCPaGrZ2frK6nktSmobK4juxCS7iNA5gHe1Oo4r61X5Za8aMeZlRotmpKyjj/iIb9LLbufGA1zL5hrrd1xHHhe9uapGObNVOHuLrGSH/ABGjT84+z+3VdmX4RdEsakcjlcWcQo8W0F9f3UxhWK3dYq1Y56PqSoJcy8LzxjtuE9WHL2WUA70c1LDeOeN1tN4OaT0OtlNLDJcFUc8HyTbHBwzzByI6KAxyN0UMzL3a+KUMPi05HqFggxWWnk7GoYWPHPQjm06OHUKel7OaMtdm05+HUdUrgdycCDLPVnw+MALU2swd1LNY6atPNvD5eSzYZUd0XTpu1YmCrRsuKz0U269j/uva63OxB+CxSFYoX2N0obR9FUtQ2RjXsN2uaHA8wRcLKqL6McZ32OpnHNl3s/KT3h5E3/V0V6V8Jdys82ce2VBERaMhERABERABERAGhjmKNpYXSuztk1v3nH1W/wBcAVxrE6wlzpJTvPcS5xtxPAcgNAOimNuNoRUTWafqoyQ38TvtP+A6eKp76d0ziXuO6Pss1I5uPAKTLk7nRdhx9qtmv9LmnfuQmwHrOtk0devRbTqdkTNS4/ac43cSNM+Az0WxHuxt3QA1vIcfHmVBYtLJUSsp4AXPe4Ma0cSf2HEngASlq5Ohuo7NKSeWeVsULXSSOO61rRdzvIfvoOK7n6Mthf4dGZZrOq5RZxGYiZr2TDxzzJ4kDgAtz0f7DQ4ZHfKSpeB2ktvPcjv6rAfM6ngBbVXDGokWXK569BERMEhERABERABERAETtJgMdbF2b8nDNjx6zHcxzHMcfYVzWkmlp5nU0w77D5OHBzebSM12BQO1GzTKxodfs5mepIBe34Xj7TOnDgk5cXcrXJRgzdjp8FJ2wwb6XTEtF5GXeLalv2h7M/Jcqgl3HDxC6vQ4zJTyPgfYSxu3ZG63FgQ5pOdiCD4FUzbjAjG/6TE36l7r5fYecy3wOo9nBTR+iuS9mlBUArMGXOSgsPlO8rFAdLBckqOpm1s7iTopGTx/Yde3MaOb5i4Xd6OqbLG2Rhu17Q4HoRdfOeCSd2y6t6McW7r6VxzbeSP8pPfb5E3/AFHknYZU6J+ohasviIiqIwiIgACi4pQ1k0P9lK9g5NcbebdD7FP0m2tYwd/s5RzcN13tbl7khZ4+x76eXo6Yqdt/tEIozTxu+teLPsc42cb8i7QdLnkq/iu2dXIC1pbE3j2YO9b8zjl5AFVqnhMsgbnmbuPTUkn+tVmeZNVE3jwO7Zr1jDHD2n2naA6bnh1+SgziN2AMuMwepOmftPtU3tbVjeLRoMgFW6SHdbvO45hTpFstaPOKYo7QK3egamEldPK4XdHCN0n7Je6xt1IaR4XXPa+XM29q7f6CsCMFE6oeLOqXhzb69ky4Z7SXu8HBU4o7I80tUdKREVBIEREAEREAEREAEREAEREAcw9MuDNtFWMFnh3YvLciWkEsJtyII8x0VG2PndLZkjnPbYts8l4tcg5O8F3PajBhW00kBO6XWLTye0hzSelwL9CVwjB43085jIs5j3McOocb++6k6iNOy7pZWqG2eACikjkiB7GS4IJvuPGdrnOxGY8CvdDOHNaQr3tVQfScNqcruZEJm21vG5rzb9II81yzB6qwt7LarNXFM3/k0bFFK2OV7DpvOt4XuPcrXgkxjqIXsPe7aMC3EOcGkeBBI81TKm4n3tN6x4a6Z28F0PY2mElXTAgd0mQ/paSP+bdXEraOz1E68iIrjzQiIgD53jxPLVSFLWhwsqFHXFSlHi27ZQuB6Pci2zNLhkOn9e1SlFAIYyT6xGfyUZs5iAqHENHqgZ9SbfAqRxmCSRrhGL7osbkAZ+KW/obBeygY9U70hz1NgvOJ1bWtaG/dCj52uEjt8EFtxY683FaDnukOhJJAAAuSTkAANSeSdGAmc9k9sVs4/E6xkIBEQ78zh9mMHMX4Od6o8b8CvqGGJrGta0ANaA0AaAAWAHSypvou2dZh9P2Ty36VIGzTNuN5oPqM8GjLxJ5q6qqCpEU5WwiItGAiIgAiIgAiIgAiIgAiIgAuD7UuazE6gDTtCfMgE+8+5d4XCcfwx8uIVDDcP7dxHUOO8y3i0hT9R+KKuk/JnQNlWCeF8ZPrwyM8nWHxXCsJp3NduP7r2kscDqHNO64eIIK7XSyR4JvGpmD2lv1TWD61+YvZl8gLak26rlsmOsmxKaoij7Lfe2RrSQ7vWbvE5W73ecRzJzKwotQp8je5PI2uGYMQpyyVl2kZfaBHEZ5+K6LsH/7yL/dP/ZavpFp2zR01Q22u6bdRf9wqniNdJG0Oie6N43QHRuLHC9ycwb8Fz8ZI633QPopF80jafEB/rdR/xXn9ysE201e7WrqPKaQfsVR5ESeJn06i+Wf4zV/7TUf8aX/yRc8geL9lcidvern4Z/stjcePsu/ld8l9ftjA0AHgLL9stdhzyHAvRRFvRzP49o1v8rL/AP6K24e7flmiPFoI8rg/uFbdoWjtm5f3fxKokUm7VnO12u08QosmpnoYXcCt4/gLpXMYC1r3S9kHPJDRv2A3iASBc8lbsL2Op8E7Ookaaqa5u4ANbEMrmJhObs/Wcb8rXURtQ4Oa7W5Gud78CrvWVJqqCnldm58Ic781m73vutRlUHRnLBOcb4fJRq/aIzVYqIiQ9soc2+R3b5NPQtyI6rty4FTQNZWRHRvas3vDeH+a76mdM7tiusSXakERFURBERABERABERABERABERABQO1ApadprpmDfhF2kZOcdGsvx7xyvpe/NTy4f6WNpjVVH0WJ31MJ71tHzaHybm3x3uixNpLZvGm3op+L4nNWTPlkO8958gODWjg0cB8VASk9oN02dfUcANSrlg2Hi4LtNVV6ZgBcRmL2B/Dw+CnUirsLJS4rUTMEcshLQbhtmtA8mgXUjhuFmoDnHQO+H9e1aOF0m/ugcePIcSrnQsDWhjcgMkmUtj60VSrwXdNlFTYeQr/UUm8FHPw664pnO1FL+gnkitv8O6IteQ52I7oiIvQPNKzjzw6Yj7rAPM3P7ELn0rt2qblqS326e+yumKi08u9qXA+VhZVPHKYBwfrukOz5g3XnZHcmerg1Gv0ecapbtPE9VM7H1naUEbDmYnzReV2vb7ngeS8VcQcCOBHuVfwitFFUODzaKTIn7rho74Hy5LiemdkroitpmujkcdLd4eWf9eC7Psljza6nbKBZwO49vJ4AJ8iCCOhXHtu5A4FzSLOa6xvkcsrFT/oSxdodLTlwu9scrBzIbuvt1sGnyKb0zpierVqzraIitPPCIiACIiACIiACIiACIiAK9t9jhoaGWZp+ssI4/wDePyB62zd+lfPuHxE5nibknU9c9V1T05zfU00QPrSvfu8Tutte3Lv+9c9wrD3k3KmzS2WYIas/cYrWwRFo9Zwt4DifgoiijvujwSto5Jp5GWNw4jwHDytZS+A4Y9shDx6vHgR0KVpIdTbLHhFNutvz/YafPzVhw7C5pf7OMkfeNmt62J18lI7IYEJT2kgvG3JrTo53EnmB+/gr00ACwyC7jwd/ykLy5+10igT4HVMz7LeH4CD7tfYouW7TZzS08nAtPsK6ovEsLXizmhw5OAI962+lXpio9S/aOU9o3mv1dJ/gtN/gRfyN+S/Vj+K/s3/Jj9G8iIrSMg9qKO7RKBm3J35T8j+5VKxeK7T4Lp8jA4EEXBBBHMHVUDGKMsc6I8NDzadCo+ohT7i7pcl/E0ob7jPyN/ZVnaCO555qwuksAOAAHsyWlVwbynTKmQ+z+J/RpTHJbsn2aSQCWX4g8s8x8lYazZ4xyNmYA2SJzZI3jIGxvum3A6dQSqziFJqrbsfixng7KQ3dF3RfUs+yettPYtfsxZeNntoI6sEAbkrfXjdqOrT9pvX22UwuV1bJYZmzR5PYbjqOLXW1BC6FgWMx1ce+zIjJ7Dqx3I9OR4qvDm79Pkjz4ezceCSRETyYIiIAIiIAIiIAKPxzGYaOF007t1jfNzncGsH2nHktfaraGLD4DNLmb7rGD1pHnRrfeSeABK4diuJVWIzdpUuyF9yNvqRg8Gjics3HM+wBc8iiOxYnP+jZq8QkxOsdUSAtb6sbNQxg0HjmSTzPKynY4A3TgtWgYyJlyQGgZn59Vq1NU6fui7IuvdL+runRRSbk7L4xUVSNl9QxzrMG+42BIyAtzP2lMYPhhmlbG3U5k/daNT/XGy08Pp2sF73A5WXSNl8L7GPeeLSPsT+EcG/Pqei7jx98jGXJ2R0StLTtjY1jRZrQAP65rKiL0DzQiIgAiIgAiIgAoPamh32doBmzX8v+R+KnF+OaCCDmDkfBZnHuVGoScZWcsqIyvLI7hSeIU2497PuuIB6cFohll5nDo9dO1ZGYhTWBKgcKrzTzh48xzHEK04k4BvkqLVyWkv1TFsTLR1uDs5ow9puD7b8QeqiZKOemkM1O7ddxGrXDk4cQsezcjooI5ALscDvAcbEi465KyPs4ZZgi4PRLTpmn/wANKH0iBthLTuDh6xY4EeIBCncI2vpKghrX7jz9mTuk+B0PgCqTjWF3dcaqMmw4XvbX906PUTXImXT42taOzouXYPtTPSWa8mSLk71mj8LvgcvBXqDH45YXyQAyva0uEQsHk8BY/uq4ZYyJJ4pRJdF87Y/tTigkc6aeaJ9/7NhdE1nQNHDqbnqtaPbfFXNt9Kk3f07381r+9c8yGfx5fZ9A45jlPRR9pUSCNt7C9y5x1s1rQS4+AXP8c9M1OxpFLDJK+2TpB2cd+ZF94+Fh4hcornVFS/emkkldzke5xA6XOQ8Fg/gLuXtusvMaXTstdPWVOISsfVPdK8nugANZE1xF91oFuA65C5KnK2COBxZcFzeLfjyPRQ+GmRrGsYLOsA5zdT4HhkpOhojyPW4UspWVpdqpGu+Yu0A89VgkbL1HhkrZSYc06hbr8NaRouHDnzBKDcEgjMEag9CMwrBhvpBraYgS2mZyf3X2/C8DP9QKl34EDpkVG4ngR3cwtRm1wYlBS5L7s3tlS13dY4sl/wAOSzXdd3g7yPsViXzpU4e5huLgg3FsiCNCORVw2a9I00Fo6oGZmm+Ldq3x4P8AcepVMcyfJLPC1wdbRR2D43T1bd6CRr+YGTm/macwpFPEVQREQAREQARFEY7inZjs2H6xw1+6OfjyWZSUVbNRi5OkVvE370shGm+75fBaBatwiyxOcALrzOXZ6cdKiAx11m2VHqh3/NWraCsButT0f4YayvZcfVxETP8ABpuweb93LkCnY1YvJKkdFw3D+zp44jqxjQ781u977pStLN5h0zc08r6j25+attVRtfno7mPjzULWUbmajLgRoVnLhlHZnHlUtHMdpDPDIXmeTM3GZDSOjfV8lt4NtLFKNyUhr/vfZd4/dPuUzi2z3bP3nOJ5A6NHIKFrdlyNG6JWyuoyRLVuHh7LtsRqCCCPaoCOofTyAglpGYIyIPRQdZhUrbgbzR7W38DqottXM0hhDrkhotdzbnIC2rVuOxUoNcnWMWopccgia2SNvZOvKw3G86xDHggHukF2XO/IKPPo57EAySwt/M8tHvao7Zikqoid2ocxzxukRtByvewJGR666qRl2cBO867nk5ueS5x8S7NNlNNW1ZmGOcdXSMFVhlND/rEBcOEfaSe9rbLRipnzZNZYc1YqPBWDhopenpA3IBLezd17sqcWBuHFS9JSbqmez6LBLGQssLs8RWCyNKxxxZrbih5AnwF1ywdI8tCzSAEWIuvRiI1BHiCF6su3QttFTxjDgbkKnV1DYrpdbTX0VfrsPuupnSjRukieHxucx7dHNJBHmF0DZr0oFto61txp2sYz/Wwa+LfYqvW4eRwUPPT2TYTa4Fzxp8ncv9NsP/2ln/N8kXCeyRN8zE+BH0siLDV1LYmF7jYD38gOqpbomSs1sYxEQMvq85NHXmegVPfISS5xuSbknmslXWOleXu46D7o4ALSqJMl5+XJ3v8AR6OLH2L9mKqqSFEYhiNhqvGI1VuKq+IVhKykbbMGK1W8Tmuy+jDZs0dLvSC001pHg6tbbuMPUAknq48lz/0ZbO/S6ntZBeGAh5vo+TVjfAW3j4AcV3FV4Y+yPNPdBfjmgixzHVfqJ5ORNbhmrmebfl8lEvi5Zf1yVsUHiEG6820Ofz96iz4lH5RKsOVvTIKppmkWc0ePBRVLgccczZSy9r5C3EEX96s5jHFR2IOEI3hchITK1P0efpnZf2cJJ5kgfNastdUOvaNueeZJ+S1htfA02cHg/lBHuPwVybh8n3W+1M7ZSMvLGJTX1FU71bN52Fz77rPTUUzx9Y9x4akX8hkrU6gePsX8CFriF2gY6/5SFnxtcnfMnxRDRYQziAt6mobd1jb9B8VM0+E3zefIfE/JScUTWCzQAOibDp2+dCJ9T9bIulwfi8+Q+J+SlI4w0WaAB0XtFVGEY8EspylyFG12HX70eR4t4Hw5FSSLsoKSpnIycXaKu4cDqtOalBVorqASZjJ3Pn0KhJmFps4WP9ac1DkxuH9FuPIpFbraDoq3iOGa2C6FJGCo2poQVixhz36CUV1/ho5L8XbCjphNsyqbjOJGd9h/ZtPd/EfvH4f5re2kxO5MLDl9s/8Ab8/ZzUA51k7Plv4oTgxV8mfj32UViFTZZ6yoACquKV/C6QkUNmvilZe6gnuLnAAEkkAAZkk5ADrdeqme6vHoe2d7ec1cg+rhNmX+1KRr+kH2uHJOhC9CJzpHTNi8DFFSRwm2/bfkI4yOzd4gZNHRoU4iKxKiJuwiIunAojE33ktyaPac/kpdV6WTec53Mn2cPcpupfxodhW7MFTJYKuY7U3apjEHWVPxqbgo0WUV+fOQfmb+6+g185vls7e5EH2FfRYKtweyTP6P1ERUCAiIgAiIgAiIgAsNVTNkFnDwPEeCzIuNXpnU64K5V0rojnm3g4fHkVrvbdWp7QRYi4PAqFrsNLLuZm3iOI8OYUmTBW4lePNemRnZIvXahFOPNI+s78zv3Kxyoi0cIjEOKq9ZqiJkTMiNlXY/Rj/8fH+aX/rKIqMfJNl4LWiInCAiIgD8doVWYtERR9V6/wBlODhkdiKpuOalEUy5KfRVqrivpCD1W+A/ZfiK3B7JM/oyIiKgQEREAEREAEREAEREAEREAaqIiwaP/9k=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727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505</Words>
  <Application>Microsoft Office PowerPoint</Application>
  <PresentationFormat>Custom</PresentationFormat>
  <Paragraphs>93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Hanny Van Geel</dc:creator>
  <cp:lastModifiedBy>Krul, Caren</cp:lastModifiedBy>
  <cp:revision>67</cp:revision>
  <dcterms:created xsi:type="dcterms:W3CDTF">2014-02-21T07:26:09Z</dcterms:created>
  <dcterms:modified xsi:type="dcterms:W3CDTF">2015-06-19T15:19:40Z</dcterms:modified>
</cp:coreProperties>
</file>